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ppt/theme/themeOverride14.xml" ContentType="application/vnd.openxmlformats-officedocument.themeOverride+xml"/>
  <Override PartName="/ppt/theme/themeOverride15.xml" ContentType="application/vnd.openxmlformats-officedocument.themeOverride+xml"/>
  <Override PartName="/ppt/theme/themeOverride16.xml" ContentType="application/vnd.openxmlformats-officedocument.themeOverride+xml"/>
  <Override PartName="/ppt/theme/themeOverride17.xml" ContentType="application/vnd.openxmlformats-officedocument.themeOverride+xml"/>
  <Override PartName="/ppt/theme/themeOverride18.xml" ContentType="application/vnd.openxmlformats-officedocument.themeOverride+xml"/>
  <Override PartName="/ppt/theme/themeOverride19.xml" ContentType="application/vnd.openxmlformats-officedocument.themeOverride+xml"/>
  <Override PartName="/ppt/theme/themeOverride20.xml" ContentType="application/vnd.openxmlformats-officedocument.themeOverride+xml"/>
  <Override PartName="/ppt/theme/themeOverride2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  <p:sldId id="269" r:id="rId9"/>
    <p:sldId id="263" r:id="rId10"/>
    <p:sldId id="264" r:id="rId11"/>
    <p:sldId id="265" r:id="rId12"/>
    <p:sldId id="266" r:id="rId13"/>
    <p:sldId id="267" r:id="rId14"/>
    <p:sldId id="268" r:id="rId15"/>
    <p:sldId id="270" r:id="rId16"/>
    <p:sldId id="271" r:id="rId17"/>
    <p:sldId id="275" r:id="rId18"/>
    <p:sldId id="272" r:id="rId19"/>
    <p:sldId id="276" r:id="rId20"/>
    <p:sldId id="277" r:id="rId21"/>
    <p:sldId id="273" r:id="rId22"/>
    <p:sldId id="274" r:id="rId2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00"/>
    <a:srgbClr val="0B5293"/>
    <a:srgbClr val="0688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84E427A-3D55-4303-BF80-6455036E1DE7}" styleName="Стиль из темы 1 - акцент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125E5076-3810-47DD-B79F-674D7AD40C01}" styleName="Темный стиль 1 - акцент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Темный стиль 1 - акцент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9" autoAdjust="0"/>
    <p:restoredTop sz="94400" autoAdjust="0"/>
  </p:normalViewPr>
  <p:slideViewPr>
    <p:cSldViewPr>
      <p:cViewPr varScale="1">
        <p:scale>
          <a:sx n="70" d="100"/>
          <a:sy n="70" d="100"/>
        </p:scale>
        <p:origin x="1380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30" y="3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51947-E8BA-4F13-8B7E-3B9A2EA609FA}" type="datetimeFigureOut">
              <a:rPr lang="en-US" smtClean="0"/>
              <a:t>3/11/2015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8047C-0006-46B8-BA2D-4FDD0D598158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51947-E8BA-4F13-8B7E-3B9A2EA609FA}" type="datetimeFigureOut">
              <a:rPr lang="en-US" smtClean="0"/>
              <a:t>3/11/2015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8047C-0006-46B8-BA2D-4FDD0D59815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51947-E8BA-4F13-8B7E-3B9A2EA609FA}" type="datetimeFigureOut">
              <a:rPr lang="en-US" smtClean="0"/>
              <a:t>3/11/2015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8047C-0006-46B8-BA2D-4FDD0D59815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51947-E8BA-4F13-8B7E-3B9A2EA609FA}" type="datetimeFigureOut">
              <a:rPr lang="en-US" smtClean="0"/>
              <a:t>3/11/2015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8047C-0006-46B8-BA2D-4FDD0D59815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51947-E8BA-4F13-8B7E-3B9A2EA609FA}" type="datetimeFigureOut">
              <a:rPr lang="en-US" smtClean="0"/>
              <a:t>3/11/2015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8047C-0006-46B8-BA2D-4FDD0D598158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51947-E8BA-4F13-8B7E-3B9A2EA609FA}" type="datetimeFigureOut">
              <a:rPr lang="en-US" smtClean="0"/>
              <a:t>3/11/2015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8047C-0006-46B8-BA2D-4FDD0D59815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51947-E8BA-4F13-8B7E-3B9A2EA609FA}" type="datetimeFigureOut">
              <a:rPr lang="en-US" smtClean="0"/>
              <a:t>3/11/2015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8047C-0006-46B8-BA2D-4FDD0D59815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51947-E8BA-4F13-8B7E-3B9A2EA609FA}" type="datetimeFigureOut">
              <a:rPr lang="en-US" smtClean="0"/>
              <a:t>3/11/2015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8047C-0006-46B8-BA2D-4FDD0D59815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51947-E8BA-4F13-8B7E-3B9A2EA609FA}" type="datetimeFigureOut">
              <a:rPr lang="en-US" smtClean="0"/>
              <a:t>3/11/2015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8047C-0006-46B8-BA2D-4FDD0D59815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51947-E8BA-4F13-8B7E-3B9A2EA609FA}" type="datetimeFigureOut">
              <a:rPr lang="en-US" smtClean="0"/>
              <a:t>3/11/2015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8047C-0006-46B8-BA2D-4FDD0D59815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51947-E8BA-4F13-8B7E-3B9A2EA609FA}" type="datetimeFigureOut">
              <a:rPr lang="en-US" smtClean="0"/>
              <a:t>3/11/2015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fld id="{0498047C-0006-46B8-BA2D-4FDD0D598158}" type="slidenum">
              <a:rPr lang="en-US" smtClean="0"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D1151947-E8BA-4F13-8B7E-3B9A2EA609FA}" type="datetimeFigureOut">
              <a:rPr lang="en-US" smtClean="0"/>
              <a:t>3/11/2015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0498047C-0006-46B8-BA2D-4FDD0D598158}" type="slidenum">
              <a:rPr lang="en-US" smtClean="0"/>
              <a:t>‹#›</a:t>
            </a:fld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9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1.xml"/><Relationship Id="rId6" Type="http://schemas.openxmlformats.org/officeDocument/2006/relationships/image" Target="../media/image21.jpg"/><Relationship Id="rId5" Type="http://schemas.openxmlformats.org/officeDocument/2006/relationships/image" Target="../media/image20.jp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2.xml"/><Relationship Id="rId4" Type="http://schemas.openxmlformats.org/officeDocument/2006/relationships/image" Target="../media/image23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7.xml"/><Relationship Id="rId4" Type="http://schemas.openxmlformats.org/officeDocument/2006/relationships/image" Target="../media/image29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8.xml"/><Relationship Id="rId4" Type="http://schemas.openxmlformats.org/officeDocument/2006/relationships/image" Target="../media/image16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9.xml"/><Relationship Id="rId4" Type="http://schemas.openxmlformats.org/officeDocument/2006/relationships/image" Target="../media/image32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6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mlDrawing" Target="../drawings/vmlDrawing1.vml"/><Relationship Id="rId1" Type="http://schemas.openxmlformats.org/officeDocument/2006/relationships/themeOverride" Target="../theme/themeOverride7.xml"/><Relationship Id="rId5" Type="http://schemas.openxmlformats.org/officeDocument/2006/relationships/image" Target="../media/image11.emf"/><Relationship Id="rId4" Type="http://schemas.openxmlformats.org/officeDocument/2006/relationships/oleObject" Target="../embeddings/oleObject1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88024" y="1505737"/>
            <a:ext cx="2814464" cy="3353544"/>
          </a:xfrm>
        </p:spPr>
        <p:txBody>
          <a:bodyPr>
            <a:noAutofit/>
          </a:bodyPr>
          <a:lstStyle/>
          <a:p>
            <a:pPr algn="l"/>
            <a:r>
              <a:rPr lang="en-US" sz="6000" dirty="0" smtClean="0">
                <a:solidFill>
                  <a:srgbClr val="FF6600"/>
                </a:solidFill>
              </a:rPr>
              <a:t>P</a:t>
            </a:r>
            <a:r>
              <a:rPr lang="en-US" sz="6000" dirty="0" smtClean="0">
                <a:solidFill>
                  <a:schemeClr val="tx1"/>
                </a:solidFill>
              </a:rPr>
              <a:t>ortable</a:t>
            </a:r>
            <a:br>
              <a:rPr lang="en-US" sz="6000" dirty="0" smtClean="0">
                <a:solidFill>
                  <a:schemeClr val="tx1"/>
                </a:solidFill>
              </a:rPr>
            </a:br>
            <a:r>
              <a:rPr lang="en-US" sz="6000" dirty="0" smtClean="0">
                <a:solidFill>
                  <a:srgbClr val="FF6600"/>
                </a:solidFill>
              </a:rPr>
              <a:t>A</a:t>
            </a:r>
            <a:r>
              <a:rPr lang="en-US" sz="6000" dirty="0" smtClean="0">
                <a:solidFill>
                  <a:schemeClr val="tx1"/>
                </a:solidFill>
              </a:rPr>
              <a:t>rduino</a:t>
            </a:r>
            <a:br>
              <a:rPr lang="en-US" sz="6000" dirty="0" smtClean="0">
                <a:solidFill>
                  <a:schemeClr val="tx1"/>
                </a:solidFill>
              </a:rPr>
            </a:br>
            <a:r>
              <a:rPr lang="en-US" sz="6000" dirty="0" smtClean="0">
                <a:solidFill>
                  <a:srgbClr val="FF6600"/>
                </a:solidFill>
              </a:rPr>
              <a:t>B</a:t>
            </a:r>
            <a:r>
              <a:rPr lang="en-US" sz="6000" dirty="0" smtClean="0">
                <a:solidFill>
                  <a:schemeClr val="tx1"/>
                </a:solidFill>
              </a:rPr>
              <a:t>rain</a:t>
            </a:r>
            <a:br>
              <a:rPr lang="en-US" sz="6000" dirty="0" smtClean="0">
                <a:solidFill>
                  <a:schemeClr val="tx1"/>
                </a:solidFill>
              </a:rPr>
            </a:br>
            <a:r>
              <a:rPr lang="en-US" sz="6000" dirty="0" smtClean="0">
                <a:solidFill>
                  <a:srgbClr val="FF6600"/>
                </a:solidFill>
              </a:rPr>
              <a:t>S</a:t>
            </a:r>
            <a:r>
              <a:rPr lang="en-US" sz="6000" dirty="0" smtClean="0">
                <a:solidFill>
                  <a:schemeClr val="tx1"/>
                </a:solidFill>
              </a:rPr>
              <a:t>ystem</a:t>
            </a:r>
            <a:endParaRPr lang="en-US" sz="6000" dirty="0">
              <a:solidFill>
                <a:schemeClr val="tx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676" y="2472634"/>
            <a:ext cx="1980000" cy="133179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676" y="5698576"/>
            <a:ext cx="1980000" cy="36295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0" y="6156012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 smtClean="0"/>
              <a:t>Минск </a:t>
            </a:r>
            <a:r>
              <a:rPr lang="ru-RU" sz="2000" b="1" dirty="0" smtClean="0"/>
              <a:t>2015</a:t>
            </a:r>
            <a:endParaRPr lang="en-US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5940152" y="5475688"/>
            <a:ext cx="2847392" cy="400110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1002">
            <a:schemeClr val="dk2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/>
          <a:p>
            <a:pPr algn="r"/>
            <a:r>
              <a:rPr lang="ru-RU" sz="2000" b="1" dirty="0" smtClean="0">
                <a:latin typeface="+mn-lt"/>
              </a:rPr>
              <a:t>Артём Понкратов</a:t>
            </a:r>
            <a:endParaRPr lang="en-US" sz="2000" b="1" dirty="0">
              <a:latin typeface="+mn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676" y="4213453"/>
            <a:ext cx="1980000" cy="1254929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676" y="364204"/>
            <a:ext cx="1980000" cy="1865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898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776096"/>
            <a:ext cx="9144000" cy="636680"/>
          </a:xfrm>
        </p:spPr>
        <p:txBody>
          <a:bodyPr>
            <a:noAutofit/>
          </a:bodyPr>
          <a:lstStyle/>
          <a:p>
            <a:pPr algn="ctr"/>
            <a:r>
              <a:rPr lang="ru-RU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Пульты игроков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3568" y="1575440"/>
            <a:ext cx="4680520" cy="2357616"/>
          </a:xfrm>
        </p:spPr>
        <p:txBody>
          <a:bodyPr>
            <a:noAutofit/>
          </a:bodyPr>
          <a:lstStyle/>
          <a:p>
            <a:pPr>
              <a:buClr>
                <a:srgbClr val="FF6600"/>
              </a:buClr>
            </a:pPr>
            <a:r>
              <a:rPr lang="ru-RU" dirty="0" smtClean="0"/>
              <a:t>Корпус </a:t>
            </a:r>
            <a:r>
              <a:rPr lang="en-US" dirty="0" smtClean="0"/>
              <a:t>Z94</a:t>
            </a:r>
          </a:p>
          <a:p>
            <a:pPr>
              <a:buClr>
                <a:srgbClr val="FF6600"/>
              </a:buClr>
            </a:pPr>
            <a:r>
              <a:rPr lang="ru-RU" dirty="0" smtClean="0"/>
              <a:t>Кнопочный переключатель </a:t>
            </a:r>
            <a:r>
              <a:rPr lang="en-US" dirty="0" smtClean="0"/>
              <a:t>DS-320 </a:t>
            </a:r>
            <a:r>
              <a:rPr lang="ru-RU" dirty="0" smtClean="0"/>
              <a:t>без фиксации</a:t>
            </a:r>
          </a:p>
          <a:p>
            <a:pPr>
              <a:buClr>
                <a:srgbClr val="FF6600"/>
              </a:buClr>
            </a:pPr>
            <a:r>
              <a:rPr lang="en-US" dirty="0" smtClean="0"/>
              <a:t>RJ-45 </a:t>
            </a:r>
            <a:r>
              <a:rPr lang="ru-RU" dirty="0" smtClean="0"/>
              <a:t>розетка</a:t>
            </a:r>
          </a:p>
          <a:p>
            <a:pPr>
              <a:buClr>
                <a:srgbClr val="FF6600"/>
              </a:buClr>
            </a:pPr>
            <a:r>
              <a:rPr lang="ru-RU" dirty="0" smtClean="0"/>
              <a:t>Светодиод 5 мм</a:t>
            </a:r>
            <a:endParaRPr lang="en-US" dirty="0"/>
          </a:p>
        </p:txBody>
      </p:sp>
      <p:pic>
        <p:nvPicPr>
          <p:cNvPr id="2050" name="Picture 2" descr="D:\Dropbox\Photos\PABS\2015-01-18 20.15.45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85" t="11378" r="14595" b="38839"/>
          <a:stretch/>
        </p:blipFill>
        <p:spPr bwMode="auto">
          <a:xfrm>
            <a:off x="5103099" y="4043115"/>
            <a:ext cx="3539456" cy="14922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D:\Dropbox\Photos\PABS\2015-01-25 22.16.26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70" t="29724" r="10625" b="31889"/>
          <a:stretch/>
        </p:blipFill>
        <p:spPr bwMode="auto">
          <a:xfrm>
            <a:off x="4602294" y="5645310"/>
            <a:ext cx="4036133" cy="11030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D:\Dropbox\Photos\PABS\2015-02-01 14.33.24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39" t="13268" r="33999" b="31437"/>
          <a:stretch/>
        </p:blipFill>
        <p:spPr bwMode="auto">
          <a:xfrm>
            <a:off x="5593828" y="1507626"/>
            <a:ext cx="3044599" cy="24242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D:\Dropbox\Photos\PABS\2015-02-02 10.47.07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21" t="9469" r="30829" b="23236"/>
          <a:stretch/>
        </p:blipFill>
        <p:spPr bwMode="auto">
          <a:xfrm>
            <a:off x="1043608" y="3989275"/>
            <a:ext cx="3384376" cy="27520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565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978464"/>
            <a:ext cx="9144000" cy="650336"/>
          </a:xfrm>
        </p:spPr>
        <p:txBody>
          <a:bodyPr>
            <a:noAutofit/>
          </a:bodyPr>
          <a:lstStyle/>
          <a:p>
            <a:pPr algn="ctr"/>
            <a:r>
              <a:rPr lang="ru-RU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Соединительный кабель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2612896"/>
            <a:ext cx="3401383" cy="2832328"/>
          </a:xfrm>
        </p:spPr>
        <p:txBody>
          <a:bodyPr/>
          <a:lstStyle/>
          <a:p>
            <a:pPr>
              <a:spcAft>
                <a:spcPts val="1200"/>
              </a:spcAft>
              <a:buClr>
                <a:srgbClr val="FF6600"/>
              </a:buClr>
            </a:pPr>
            <a:r>
              <a:rPr lang="en-US" dirty="0" smtClean="0"/>
              <a:t>RJ-45</a:t>
            </a:r>
            <a:r>
              <a:rPr lang="ru-RU" dirty="0" smtClean="0"/>
              <a:t> вилка</a:t>
            </a:r>
          </a:p>
          <a:p>
            <a:pPr>
              <a:spcAft>
                <a:spcPts val="1200"/>
              </a:spcAft>
              <a:buClr>
                <a:srgbClr val="FF6600"/>
              </a:buClr>
            </a:pPr>
            <a:r>
              <a:rPr lang="ru-RU" dirty="0" smtClean="0"/>
              <a:t>Кабель </a:t>
            </a:r>
            <a:r>
              <a:rPr lang="ru-RU" dirty="0"/>
              <a:t>плоский телефонный </a:t>
            </a:r>
            <a:r>
              <a:rPr lang="ru-RU" dirty="0" smtClean="0"/>
              <a:t/>
            </a:r>
            <a:br>
              <a:rPr lang="ru-RU" dirty="0" smtClean="0"/>
            </a:br>
            <a:r>
              <a:rPr lang="ru-RU" dirty="0" smtClean="0"/>
              <a:t>4-жильный </a:t>
            </a:r>
            <a:br>
              <a:rPr lang="ru-RU" dirty="0" smtClean="0"/>
            </a:br>
            <a:r>
              <a:rPr lang="ru-RU" dirty="0" smtClean="0"/>
              <a:t>TWT-TEL4</a:t>
            </a:r>
            <a:endParaRPr lang="ru-RU" dirty="0"/>
          </a:p>
        </p:txBody>
      </p:sp>
      <p:pic>
        <p:nvPicPr>
          <p:cNvPr id="4098" name="Picture 2" descr="D:\Dropbox\Photos\PABS\2015-02-20 09.56.13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27" t="13843" r="19344"/>
          <a:stretch/>
        </p:blipFill>
        <p:spPr bwMode="auto">
          <a:xfrm>
            <a:off x="3652903" y="2204864"/>
            <a:ext cx="5286830" cy="34563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87767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834448"/>
            <a:ext cx="9144000" cy="650336"/>
          </a:xfrm>
        </p:spPr>
        <p:txBody>
          <a:bodyPr>
            <a:noAutofit/>
          </a:bodyPr>
          <a:lstStyle/>
          <a:p>
            <a:pPr algn="ctr"/>
            <a:r>
              <a:rPr lang="ru-RU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Схема подавления </a:t>
            </a:r>
            <a:br>
              <a:rPr lang="ru-RU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ru-RU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дребезга кнопок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528" y="1704176"/>
            <a:ext cx="5184576" cy="4389120"/>
          </a:xfrm>
        </p:spPr>
        <p:txBody>
          <a:bodyPr>
            <a:normAutofit/>
          </a:bodyPr>
          <a:lstStyle/>
          <a:p>
            <a:pPr>
              <a:buClr>
                <a:srgbClr val="FF6600"/>
              </a:buClr>
            </a:pPr>
            <a:r>
              <a:rPr lang="ru-RU" sz="2500" dirty="0" smtClean="0"/>
              <a:t>Резистор 10 кОм</a:t>
            </a:r>
          </a:p>
          <a:p>
            <a:pPr>
              <a:buClr>
                <a:srgbClr val="FF6600"/>
              </a:buClr>
            </a:pPr>
            <a:r>
              <a:rPr lang="ru-RU" sz="2500" dirty="0" smtClean="0"/>
              <a:t>Конденсатор 1 мкФ</a:t>
            </a:r>
          </a:p>
          <a:p>
            <a:pPr>
              <a:buClr>
                <a:srgbClr val="FF6600"/>
              </a:buClr>
            </a:pPr>
            <a:r>
              <a:rPr lang="ru-RU" sz="2500" dirty="0" smtClean="0"/>
              <a:t>Диод 1А</a:t>
            </a:r>
          </a:p>
          <a:p>
            <a:pPr>
              <a:buClr>
                <a:srgbClr val="FF6600"/>
              </a:buClr>
            </a:pPr>
            <a:r>
              <a:rPr lang="ru-RU" sz="2500" dirty="0" smtClean="0"/>
              <a:t>6 × Триггер </a:t>
            </a:r>
            <a:r>
              <a:rPr lang="ru-RU" sz="2500" dirty="0" err="1" smtClean="0"/>
              <a:t>Шмитта</a:t>
            </a:r>
            <a:r>
              <a:rPr lang="ru-RU" sz="2500" dirty="0" smtClean="0"/>
              <a:t> </a:t>
            </a:r>
            <a:br>
              <a:rPr lang="ru-RU" sz="2500" dirty="0" smtClean="0"/>
            </a:br>
            <a:r>
              <a:rPr lang="ru-RU" sz="2500" dirty="0" smtClean="0"/>
              <a:t>с инвертором в одном корпусе (микросхема </a:t>
            </a:r>
            <a:r>
              <a:rPr lang="en-US" sz="2500" dirty="0" smtClean="0"/>
              <a:t>IN74HC14AN</a:t>
            </a:r>
            <a:r>
              <a:rPr lang="ru-RU" sz="2500" dirty="0" smtClean="0"/>
              <a:t>)</a:t>
            </a:r>
            <a:endParaRPr lang="en-US" sz="2500" dirty="0"/>
          </a:p>
        </p:txBody>
      </p:sp>
      <p:pic>
        <p:nvPicPr>
          <p:cNvPr id="5124" name="Picture 4" descr="D:\Dropbox\Photos\PABS\2015-02-21 19.01.04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88" t="12814" r="22275" b="15024"/>
          <a:stretch/>
        </p:blipFill>
        <p:spPr bwMode="auto">
          <a:xfrm>
            <a:off x="1043608" y="4479042"/>
            <a:ext cx="3168352" cy="21710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14" t="6925" r="8039" b="7955"/>
          <a:stretch/>
        </p:blipFill>
        <p:spPr>
          <a:xfrm>
            <a:off x="5436097" y="1556792"/>
            <a:ext cx="3224225" cy="181086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096" y="3400772"/>
            <a:ext cx="3224225" cy="17564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097" y="5182691"/>
            <a:ext cx="3224225" cy="1543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9405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94488"/>
            <a:ext cx="9144000" cy="578328"/>
          </a:xfrm>
        </p:spPr>
        <p:txBody>
          <a:bodyPr>
            <a:noAutofit/>
          </a:bodyPr>
          <a:lstStyle/>
          <a:p>
            <a:pPr algn="ctr"/>
            <a:r>
              <a:rPr lang="ru-RU" sz="4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Двухсегментный цифровой дисплей</a:t>
            </a:r>
            <a:endParaRPr lang="en-US" sz="4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2347244"/>
            <a:ext cx="4186808" cy="2967608"/>
          </a:xfrm>
        </p:spPr>
        <p:txBody>
          <a:bodyPr/>
          <a:lstStyle/>
          <a:p>
            <a:pPr>
              <a:spcAft>
                <a:spcPts val="1200"/>
              </a:spcAft>
              <a:buClr>
                <a:srgbClr val="FF6600"/>
              </a:buClr>
            </a:pPr>
            <a:r>
              <a:rPr lang="ru-RU" dirty="0" err="1" smtClean="0"/>
              <a:t>Двухцифровой</a:t>
            </a:r>
            <a:r>
              <a:rPr lang="ru-RU" dirty="0" smtClean="0"/>
              <a:t> </a:t>
            </a:r>
            <a:r>
              <a:rPr lang="ru-RU" dirty="0" err="1" smtClean="0"/>
              <a:t>семисегментный</a:t>
            </a:r>
            <a:r>
              <a:rPr lang="ru-RU" dirty="0" smtClean="0"/>
              <a:t> дисплей </a:t>
            </a:r>
            <a:r>
              <a:rPr lang="en-US" dirty="0" smtClean="0"/>
              <a:t>GND-5622EF</a:t>
            </a:r>
            <a:endParaRPr lang="ru-RU" dirty="0" smtClean="0"/>
          </a:p>
          <a:p>
            <a:pPr>
              <a:spcAft>
                <a:spcPts val="1200"/>
              </a:spcAft>
              <a:buClr>
                <a:srgbClr val="FF6600"/>
              </a:buClr>
            </a:pPr>
            <a:r>
              <a:rPr lang="ru-RU" dirty="0" smtClean="0"/>
              <a:t>14 × Резистор 500 Ом</a:t>
            </a:r>
          </a:p>
          <a:p>
            <a:pPr>
              <a:spcAft>
                <a:spcPts val="1200"/>
              </a:spcAft>
              <a:buClr>
                <a:srgbClr val="FF6600"/>
              </a:buClr>
            </a:pPr>
            <a:r>
              <a:rPr lang="ru-RU" dirty="0" smtClean="0"/>
              <a:t>2 × 8-битный сдвиговый регистр </a:t>
            </a:r>
            <a:r>
              <a:rPr lang="en-US" dirty="0" smtClean="0"/>
              <a:t>IN74HC595AN</a:t>
            </a:r>
            <a:endParaRPr lang="en-US" dirty="0"/>
          </a:p>
        </p:txBody>
      </p:sp>
      <p:pic>
        <p:nvPicPr>
          <p:cNvPr id="6146" name="Picture 2" descr="D:\Dropbox\Photos\PABS\2015-02-21 18.59.35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87" t="27964" r="39295" b="32027"/>
          <a:stretch/>
        </p:blipFill>
        <p:spPr bwMode="auto">
          <a:xfrm>
            <a:off x="5234187" y="1844824"/>
            <a:ext cx="3504207" cy="24630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D:\Dropbox\Photos\PABS\2015-02-21 18.59.47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14" t="19301" r="23233" b="10518"/>
          <a:stretch/>
        </p:blipFill>
        <p:spPr bwMode="auto">
          <a:xfrm>
            <a:off x="5234188" y="4149080"/>
            <a:ext cx="3504207" cy="25687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4812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845840"/>
            <a:ext cx="9113912" cy="1143000"/>
          </a:xfrm>
        </p:spPr>
        <p:txBody>
          <a:bodyPr>
            <a:noAutofit/>
          </a:bodyPr>
          <a:lstStyle/>
          <a:p>
            <a:pPr algn="ctr"/>
            <a:r>
              <a:rPr lang="ru-RU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Светодиодный индикатор активного игрока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4131" y="2007488"/>
            <a:ext cx="8056301" cy="1493520"/>
          </a:xfrm>
        </p:spPr>
        <p:txBody>
          <a:bodyPr/>
          <a:lstStyle/>
          <a:p>
            <a:pPr>
              <a:buClr>
                <a:srgbClr val="FF6600"/>
              </a:buClr>
            </a:pPr>
            <a:r>
              <a:rPr lang="ru-RU" dirty="0" smtClean="0"/>
              <a:t>5 × </a:t>
            </a:r>
            <a:r>
              <a:rPr lang="ru-RU" dirty="0"/>
              <a:t>Резистор 500 Ом</a:t>
            </a:r>
          </a:p>
          <a:p>
            <a:pPr>
              <a:buClr>
                <a:srgbClr val="FF6600"/>
              </a:buClr>
            </a:pPr>
            <a:r>
              <a:rPr lang="ru-RU" dirty="0" smtClean="0"/>
              <a:t>8-битный </a:t>
            </a:r>
            <a:r>
              <a:rPr lang="ru-RU" dirty="0"/>
              <a:t>сдвиговый регистр </a:t>
            </a:r>
            <a:r>
              <a:rPr lang="en-US" dirty="0" smtClean="0"/>
              <a:t>IN74HC595AN</a:t>
            </a:r>
            <a:endParaRPr lang="ru-RU" dirty="0" smtClean="0"/>
          </a:p>
          <a:p>
            <a:pPr>
              <a:buClr>
                <a:srgbClr val="FF6600"/>
              </a:buClr>
            </a:pPr>
            <a:r>
              <a:rPr lang="ru-RU" dirty="0" smtClean="0"/>
              <a:t>5 × Светодиод 5мм</a:t>
            </a:r>
            <a:endParaRPr lang="en-US" dirty="0"/>
          </a:p>
          <a:p>
            <a:endParaRPr lang="en-US" dirty="0"/>
          </a:p>
        </p:txBody>
      </p:sp>
      <p:pic>
        <p:nvPicPr>
          <p:cNvPr id="7170" name="Picture 2" descr="D:\Dropbox\Photos\PABS\2015-02-21 19.01.31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55" t="26143" r="18181" b="29274"/>
          <a:stretch/>
        </p:blipFill>
        <p:spPr bwMode="auto">
          <a:xfrm>
            <a:off x="1187624" y="3573016"/>
            <a:ext cx="7012310" cy="30078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52702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692696"/>
            <a:ext cx="9144000" cy="650336"/>
          </a:xfrm>
        </p:spPr>
        <p:txBody>
          <a:bodyPr>
            <a:noAutofit/>
          </a:bodyPr>
          <a:lstStyle/>
          <a:p>
            <a:pPr algn="ctr"/>
            <a:r>
              <a:rPr lang="ru-RU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Альфа-тестирование </a:t>
            </a:r>
            <a:r>
              <a:rPr lang="ru-RU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системы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2315" y="1556792"/>
            <a:ext cx="8229600" cy="3850744"/>
          </a:xfrm>
        </p:spPr>
        <p:txBody>
          <a:bodyPr/>
          <a:lstStyle/>
          <a:p>
            <a:pPr>
              <a:spcAft>
                <a:spcPts val="1200"/>
              </a:spcAft>
              <a:buClr>
                <a:srgbClr val="FF6600"/>
              </a:buClr>
            </a:pPr>
            <a:r>
              <a:rPr lang="ru-RU" dirty="0"/>
              <a:t>Соединение</a:t>
            </a:r>
            <a:r>
              <a:rPr lang="ru-RU" dirty="0" smtClean="0"/>
              <a:t> всех элементов системы на </a:t>
            </a:r>
            <a:r>
              <a:rPr lang="ru-RU" dirty="0" err="1" smtClean="0"/>
              <a:t>беспаечной</a:t>
            </a:r>
            <a:r>
              <a:rPr lang="ru-RU" dirty="0" smtClean="0"/>
              <a:t> макетной плате</a:t>
            </a:r>
          </a:p>
          <a:p>
            <a:pPr>
              <a:spcAft>
                <a:spcPts val="1200"/>
              </a:spcAft>
              <a:buClr>
                <a:srgbClr val="FF6600"/>
              </a:buClr>
            </a:pPr>
            <a:r>
              <a:rPr lang="ru-RU" dirty="0" smtClean="0"/>
              <a:t>Тестирование режимов работы устройства</a:t>
            </a:r>
            <a:endParaRPr lang="en-US" dirty="0"/>
          </a:p>
        </p:txBody>
      </p:sp>
      <p:pic>
        <p:nvPicPr>
          <p:cNvPr id="8195" name="Picture 3" descr="D:\Dropbox\Photos\PABS\2015-03-04 00.03.53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6" t="22761" r="11410" b="17661"/>
          <a:stretch/>
        </p:blipFill>
        <p:spPr bwMode="auto">
          <a:xfrm>
            <a:off x="467544" y="3212976"/>
            <a:ext cx="8196665" cy="33843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80980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1143000"/>
          </a:xfrm>
        </p:spPr>
        <p:txBody>
          <a:bodyPr/>
          <a:lstStyle/>
          <a:p>
            <a:pPr algn="ctr"/>
            <a:r>
              <a:rPr lang="ru-RU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Бета-тестирование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139" y="1484784"/>
            <a:ext cx="8229600" cy="4389120"/>
          </a:xfrm>
        </p:spPr>
        <p:txBody>
          <a:bodyPr/>
          <a:lstStyle/>
          <a:p>
            <a:pPr marL="0" indent="0">
              <a:buNone/>
            </a:pPr>
            <a:r>
              <a:rPr lang="ru-RU" dirty="0" smtClean="0"/>
              <a:t>Команды ОО «БЛИК» и МАК ЧГК</a:t>
            </a:r>
          </a:p>
          <a:p>
            <a:pPr>
              <a:buClr>
                <a:srgbClr val="FF6600"/>
              </a:buClr>
            </a:pPr>
            <a:r>
              <a:rPr lang="ru-RU" dirty="0"/>
              <a:t>Мамонтлошечка (</a:t>
            </a:r>
            <a:r>
              <a:rPr lang="en-US" dirty="0"/>
              <a:t>ID : 43300</a:t>
            </a:r>
            <a:r>
              <a:rPr lang="ru-RU" dirty="0"/>
              <a:t>)</a:t>
            </a:r>
          </a:p>
          <a:p>
            <a:pPr>
              <a:buClr>
                <a:srgbClr val="FF6600"/>
              </a:buClr>
            </a:pPr>
            <a:r>
              <a:rPr lang="ru-RU" dirty="0"/>
              <a:t>Слёзы Мичурина</a:t>
            </a:r>
            <a:r>
              <a:rPr lang="en-US" dirty="0"/>
              <a:t> </a:t>
            </a:r>
            <a:r>
              <a:rPr lang="ru-RU" dirty="0"/>
              <a:t>(</a:t>
            </a:r>
            <a:r>
              <a:rPr lang="en-US" dirty="0"/>
              <a:t>ID : 38221</a:t>
            </a:r>
            <a:r>
              <a:rPr lang="ru-RU" dirty="0"/>
              <a:t>)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098" name="Picture 2" descr="D:\Dropbox\Photos\PABS\2015-03-08 16.22.33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374"/>
          <a:stretch/>
        </p:blipFill>
        <p:spPr bwMode="auto">
          <a:xfrm>
            <a:off x="2120939" y="3212974"/>
            <a:ext cx="5112000" cy="3397898"/>
          </a:xfrm>
          <a:prstGeom prst="rect">
            <a:avLst/>
          </a:prstGeom>
          <a:noFill/>
          <a:effectLst>
            <a:outerShdw blurRad="292100" dist="139700" dir="2700000" algn="ctr" rotWithShape="0">
              <a:srgbClr val="000000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58344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1143000"/>
          </a:xfrm>
        </p:spPr>
        <p:txBody>
          <a:bodyPr/>
          <a:lstStyle/>
          <a:p>
            <a:pPr algn="ctr"/>
            <a:r>
              <a:rPr lang="ru-RU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Бета-тестирование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56792"/>
            <a:ext cx="8229600" cy="4389120"/>
          </a:xfrm>
        </p:spPr>
        <p:txBody>
          <a:bodyPr/>
          <a:lstStyle/>
          <a:p>
            <a:pPr>
              <a:buClr>
                <a:srgbClr val="FF6600"/>
              </a:buClr>
            </a:pPr>
            <a:r>
              <a:rPr lang="ru-RU" dirty="0" smtClean="0"/>
              <a:t>Добавить сигнатуру фальстарта</a:t>
            </a:r>
          </a:p>
          <a:p>
            <a:pPr>
              <a:buClr>
                <a:srgbClr val="FF6600"/>
              </a:buClr>
            </a:pPr>
            <a:r>
              <a:rPr lang="ru-RU" dirty="0" smtClean="0"/>
              <a:t>Убрать звуковое сопровождение кнопки сброса</a:t>
            </a:r>
          </a:p>
          <a:p>
            <a:pPr>
              <a:buClr>
                <a:srgbClr val="FF6600"/>
              </a:buClr>
            </a:pPr>
            <a:r>
              <a:rPr lang="ru-RU" dirty="0" smtClean="0"/>
              <a:t>Добавить таймеры для режимов «</a:t>
            </a:r>
            <a:r>
              <a:rPr lang="ru-RU" dirty="0" err="1" smtClean="0"/>
              <a:t>Брейн</a:t>
            </a:r>
            <a:r>
              <a:rPr lang="ru-RU" dirty="0" smtClean="0"/>
              <a:t>-ринг» </a:t>
            </a:r>
          </a:p>
          <a:p>
            <a:pPr marL="0" indent="0">
              <a:buClr>
                <a:srgbClr val="FF6600"/>
              </a:buClr>
              <a:buNone/>
            </a:pPr>
            <a:r>
              <a:rPr lang="ru-RU" dirty="0" smtClean="0"/>
              <a:t>и «Своя игра»</a:t>
            </a:r>
            <a:endParaRPr lang="ru-RU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122" name="Picture 2" descr="D:\Dropbox\Photos\PABS\2015-03-08 13.13.17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96" t="16106" r="19325" b="21361"/>
          <a:stretch/>
        </p:blipFill>
        <p:spPr bwMode="auto">
          <a:xfrm>
            <a:off x="3203848" y="3140967"/>
            <a:ext cx="5436000" cy="3409648"/>
          </a:xfrm>
          <a:prstGeom prst="rect">
            <a:avLst/>
          </a:prstGeom>
          <a:noFill/>
          <a:effectLst>
            <a:outerShdw blurRad="292100" dist="139700" dir="2700000" algn="ctr" rotWithShape="0">
              <a:srgbClr val="000000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46937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5716" y="188640"/>
            <a:ext cx="9144000" cy="1514432"/>
          </a:xfrm>
        </p:spPr>
        <p:txBody>
          <a:bodyPr>
            <a:noAutofit/>
          </a:bodyPr>
          <a:lstStyle/>
          <a:p>
            <a:pPr algn="ctr"/>
            <a:r>
              <a:rPr lang="ru-RU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Аппаратное сравнение </a:t>
            </a:r>
            <a:br>
              <a:rPr lang="ru-RU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ru-RU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 аналогом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0" y="1875126"/>
            <a:ext cx="9144000" cy="61777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3500"/>
              </a:lnSpc>
              <a:buClr>
                <a:srgbClr val="FF6600"/>
              </a:buClr>
              <a:buFont typeface="Wingdings 2"/>
              <a:buNone/>
            </a:pPr>
            <a:r>
              <a:rPr lang="ru-RU" sz="2800" dirty="0" smtClean="0"/>
              <a:t>Проект Сергея Зарецкого </a:t>
            </a:r>
            <a:endParaRPr lang="en-US" sz="2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2780928"/>
            <a:ext cx="2814777" cy="3753036"/>
          </a:xfrm>
          <a:prstGeom prst="rect">
            <a:avLst/>
          </a:prstGeom>
          <a:effectLst>
            <a:outerShdw blurRad="292100" dist="139700" dir="2700000" algn="ctr" rotWithShape="0">
              <a:srgbClr val="000000">
                <a:alpha val="65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91" r="15283" b="21259"/>
          <a:stretch/>
        </p:blipFill>
        <p:spPr>
          <a:xfrm>
            <a:off x="4536254" y="2780926"/>
            <a:ext cx="3718909" cy="3754800"/>
          </a:xfrm>
          <a:prstGeom prst="rect">
            <a:avLst/>
          </a:prstGeom>
          <a:effectLst>
            <a:outerShdw blurRad="292100" dist="139700" dir="2700000" algn="ctr" rotWithShape="0">
              <a:srgbClr val="000000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928694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1248"/>
            <a:ext cx="9144000" cy="1514432"/>
          </a:xfrm>
        </p:spPr>
        <p:txBody>
          <a:bodyPr>
            <a:noAutofit/>
          </a:bodyPr>
          <a:lstStyle/>
          <a:p>
            <a:pPr algn="ctr"/>
            <a:r>
              <a:rPr lang="ru-RU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Аппаратное сравнение </a:t>
            </a:r>
            <a:br>
              <a:rPr lang="ru-RU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ru-RU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 аналогом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550" y="2636912"/>
            <a:ext cx="4320000" cy="3240000"/>
          </a:xfrm>
          <a:prstGeom prst="rect">
            <a:avLst/>
          </a:prstGeom>
          <a:effectLst>
            <a:outerShdw blurRad="292100" dist="139700" dir="2700000" algn="ctr" rotWithShape="0">
              <a:srgbClr val="000000">
                <a:alpha val="65000"/>
              </a:srgbClr>
            </a:outerShdw>
          </a:effectLst>
        </p:spPr>
      </p:pic>
      <p:pic>
        <p:nvPicPr>
          <p:cNvPr id="6" name="Picture 5" descr="D:\Dropbox\Photos\PABS\2015-02-02 10.47.07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21" t="9469" r="30829" b="23236"/>
          <a:stretch/>
        </p:blipFill>
        <p:spPr bwMode="auto">
          <a:xfrm>
            <a:off x="4856265" y="2636912"/>
            <a:ext cx="3984377" cy="324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583668" y="1884094"/>
            <a:ext cx="59766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 smtClean="0"/>
              <a:t>Пульты игрока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3900743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620688"/>
            <a:ext cx="8640960" cy="2808312"/>
          </a:xfrm>
        </p:spPr>
        <p:txBody>
          <a:bodyPr>
            <a:noAutofit/>
          </a:bodyPr>
          <a:lstStyle/>
          <a:p>
            <a:pPr algn="ctr"/>
            <a:r>
              <a:rPr lang="ru-RU" sz="4200" b="1" spc="-15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ПОРТАТИВНЫЙ АППАРАТНО-ПРОГРАММНЫЙ КОМПЛЕКС НА ПЛАТФОРМЕ </a:t>
            </a:r>
            <a:r>
              <a:rPr lang="en-US" sz="4200" b="1" spc="-15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ARDUINO </a:t>
            </a:r>
            <a:r>
              <a:rPr lang="ru-RU" sz="4200" b="1" spc="-15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ДЛЯ ПРОВЕДЕНИЯ ИНТЕЛЛЕКТУАЛЬНЫХ ИГР </a:t>
            </a:r>
            <a:endParaRPr lang="en-US" sz="4200" b="1" spc="-15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87824" y="3789040"/>
            <a:ext cx="3240360" cy="2736304"/>
          </a:xfrm>
        </p:spPr>
        <p:txBody>
          <a:bodyPr>
            <a:noAutofit/>
          </a:bodyPr>
          <a:lstStyle/>
          <a:p>
            <a:pPr>
              <a:buClr>
                <a:srgbClr val="FF6600"/>
              </a:buClr>
            </a:pPr>
            <a:r>
              <a:rPr lang="ru-RU" sz="2800" dirty="0" smtClean="0"/>
              <a:t>Что? Где? Когда?</a:t>
            </a:r>
            <a:endParaRPr lang="en-US" sz="2800" dirty="0" smtClean="0"/>
          </a:p>
          <a:p>
            <a:pPr>
              <a:buClr>
                <a:srgbClr val="FF6600"/>
              </a:buClr>
            </a:pPr>
            <a:r>
              <a:rPr lang="ru-RU" sz="2800" dirty="0" err="1" smtClean="0"/>
              <a:t>Брейн</a:t>
            </a:r>
            <a:r>
              <a:rPr lang="ru-RU" sz="2800" dirty="0" smtClean="0"/>
              <a:t>-ринг</a:t>
            </a:r>
          </a:p>
          <a:p>
            <a:pPr>
              <a:buClr>
                <a:srgbClr val="FF6600"/>
              </a:buClr>
            </a:pPr>
            <a:r>
              <a:rPr lang="ru-RU" sz="2800" dirty="0" smtClean="0"/>
              <a:t>Своя игра</a:t>
            </a:r>
          </a:p>
          <a:p>
            <a:pPr>
              <a:buClr>
                <a:srgbClr val="FF6600"/>
              </a:buClr>
            </a:pPr>
            <a:r>
              <a:rPr lang="ru-RU" sz="2800" dirty="0" smtClean="0"/>
              <a:t>Тройки</a:t>
            </a:r>
          </a:p>
          <a:p>
            <a:pPr>
              <a:buClr>
                <a:srgbClr val="FF6600"/>
              </a:buClr>
            </a:pPr>
            <a:r>
              <a:rPr lang="ru-RU" sz="2800" dirty="0" smtClean="0"/>
              <a:t>Эрудит квартет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3236625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75978"/>
            <a:ext cx="9144000" cy="1514432"/>
          </a:xfrm>
        </p:spPr>
        <p:txBody>
          <a:bodyPr>
            <a:noAutofit/>
          </a:bodyPr>
          <a:lstStyle/>
          <a:p>
            <a:pPr algn="ctr"/>
            <a:r>
              <a:rPr lang="ru-RU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Аппаратное сравнение </a:t>
            </a:r>
            <a:br>
              <a:rPr lang="ru-RU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ru-RU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 аналогом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480"/>
          <a:stretch/>
        </p:blipFill>
        <p:spPr>
          <a:xfrm>
            <a:off x="179512" y="2204864"/>
            <a:ext cx="3327834" cy="3528392"/>
          </a:xfrm>
          <a:prstGeom prst="rect">
            <a:avLst/>
          </a:prstGeom>
          <a:effectLst>
            <a:outerShdw blurRad="292100" dist="139700" dir="2700000" algn="ctr" rotWithShape="0">
              <a:srgbClr val="000000">
                <a:alpha val="65000"/>
              </a:srgbClr>
            </a:outerShdw>
          </a:effectLst>
        </p:spPr>
      </p:pic>
      <p:pic>
        <p:nvPicPr>
          <p:cNvPr id="6146" name="Picture 2" descr="D:\Dropbox\Photos\PABS\2015-03-08 13.13.26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51" t="16940" r="22372" b="27544"/>
          <a:stretch/>
        </p:blipFill>
        <p:spPr bwMode="auto">
          <a:xfrm>
            <a:off x="3870830" y="3140968"/>
            <a:ext cx="5076017" cy="3061514"/>
          </a:xfrm>
          <a:prstGeom prst="rect">
            <a:avLst/>
          </a:prstGeom>
          <a:noFill/>
          <a:effectLst>
            <a:outerShdw blurRad="292100" dist="139700" dir="2700000" algn="ctr" rotWithShape="0">
              <a:srgbClr val="000000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388430" y="2204864"/>
            <a:ext cx="40408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 smtClean="0"/>
              <a:t>Разъемы подключения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9420241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836712"/>
            <a:ext cx="9144000" cy="1512168"/>
          </a:xfrm>
        </p:spPr>
        <p:txBody>
          <a:bodyPr>
            <a:noAutofit/>
          </a:bodyPr>
          <a:lstStyle/>
          <a:p>
            <a:pPr algn="ctr"/>
            <a:r>
              <a:rPr lang="ru-RU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Программное сравнение </a:t>
            </a:r>
            <a:br>
              <a:rPr lang="ru-RU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ru-RU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 аналогом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564904"/>
            <a:ext cx="9144000" cy="1080120"/>
          </a:xfrm>
        </p:spPr>
        <p:txBody>
          <a:bodyPr>
            <a:normAutofit/>
          </a:bodyPr>
          <a:lstStyle/>
          <a:p>
            <a:pPr marL="0" indent="0" algn="ctr">
              <a:lnSpc>
                <a:spcPts val="3500"/>
              </a:lnSpc>
              <a:buClr>
                <a:srgbClr val="FF6600"/>
              </a:buClr>
              <a:buNone/>
            </a:pPr>
            <a:r>
              <a:rPr lang="ru-RU" sz="2800" dirty="0" smtClean="0"/>
              <a:t>Проект </a:t>
            </a:r>
            <a:r>
              <a:rPr lang="en-US" sz="2800" b="1" dirty="0" err="1" smtClean="0"/>
              <a:t>Brainuino</a:t>
            </a:r>
            <a:r>
              <a:rPr lang="ru-RU" sz="2800" dirty="0" smtClean="0"/>
              <a:t> Дмитрия </a:t>
            </a:r>
            <a:r>
              <a:rPr lang="ru-RU" sz="2800" dirty="0" err="1" smtClean="0"/>
              <a:t>Михерева</a:t>
            </a:r>
            <a:r>
              <a:rPr lang="ru-RU" sz="2800" dirty="0" smtClean="0"/>
              <a:t> </a:t>
            </a:r>
            <a:r>
              <a:rPr lang="en-US" sz="2800" dirty="0" smtClean="0"/>
              <a:t>https</a:t>
            </a:r>
            <a:r>
              <a:rPr lang="en-US" sz="2800" dirty="0"/>
              <a:t>://github.com/mikhirev/brainuino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27464" y="4005064"/>
            <a:ext cx="917146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u-RU" sz="2000" dirty="0" smtClean="0"/>
              <a:t>Наличие экрана, позволяющего выводить 2 × 16 символов </a:t>
            </a:r>
            <a:r>
              <a:rPr lang="en-US" sz="2000" dirty="0" smtClean="0"/>
              <a:t>ASCII</a:t>
            </a:r>
            <a:endParaRPr lang="ru-RU" sz="2000" dirty="0" smtClean="0"/>
          </a:p>
          <a:p>
            <a:pPr algn="ctr">
              <a:lnSpc>
                <a:spcPct val="150000"/>
              </a:lnSpc>
            </a:pPr>
            <a:r>
              <a:rPr lang="ru-RU" sz="2000" dirty="0" smtClean="0"/>
              <a:t>Поддержка русского и английского языка</a:t>
            </a:r>
            <a:endParaRPr lang="en-US" sz="2000" dirty="0" smtClean="0"/>
          </a:p>
          <a:p>
            <a:pPr algn="ctr">
              <a:lnSpc>
                <a:spcPct val="150000"/>
              </a:lnSpc>
            </a:pPr>
            <a:r>
              <a:rPr lang="ru-RU" sz="2000" dirty="0" smtClean="0"/>
              <a:t>Опрос портов с интервалом в 20 </a:t>
            </a:r>
            <a:r>
              <a:rPr lang="ru-RU" sz="2000" dirty="0" err="1" smtClean="0"/>
              <a:t>мс</a:t>
            </a:r>
            <a:r>
              <a:rPr lang="ru-RU" sz="200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562159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82960" y="1772816"/>
            <a:ext cx="6645424" cy="4389120"/>
          </a:xfrm>
        </p:spPr>
        <p:txBody>
          <a:bodyPr>
            <a:normAutofit/>
          </a:bodyPr>
          <a:lstStyle/>
          <a:p>
            <a:pPr>
              <a:spcAft>
                <a:spcPts val="1800"/>
              </a:spcAft>
              <a:buClr>
                <a:srgbClr val="FF6600"/>
              </a:buClr>
            </a:pPr>
            <a:r>
              <a:rPr lang="ru-RU" sz="2800" dirty="0" smtClean="0"/>
              <a:t>Количество строк кода : </a:t>
            </a:r>
            <a:r>
              <a:rPr lang="en-US" sz="2800" dirty="0" smtClean="0"/>
              <a:t>~1000</a:t>
            </a:r>
          </a:p>
          <a:p>
            <a:pPr>
              <a:spcAft>
                <a:spcPts val="1800"/>
              </a:spcAft>
              <a:buClr>
                <a:srgbClr val="FF6600"/>
              </a:buClr>
            </a:pPr>
            <a:r>
              <a:rPr lang="ru-RU" sz="2800" dirty="0" smtClean="0"/>
              <a:t>Лицензия : </a:t>
            </a:r>
            <a:r>
              <a:rPr lang="en-US" sz="2800" dirty="0" smtClean="0"/>
              <a:t>MIT</a:t>
            </a:r>
          </a:p>
          <a:p>
            <a:pPr>
              <a:spcAft>
                <a:spcPts val="1800"/>
              </a:spcAft>
              <a:buClr>
                <a:srgbClr val="FF6600"/>
              </a:buClr>
            </a:pPr>
            <a:r>
              <a:rPr lang="ru-RU" sz="2800" dirty="0" smtClean="0"/>
              <a:t>Ссылка на исходные данные проекта </a:t>
            </a:r>
            <a:r>
              <a:rPr lang="en-US" sz="2800" dirty="0" smtClean="0"/>
              <a:t>https</a:t>
            </a:r>
            <a:r>
              <a:rPr lang="en-US" sz="2800" dirty="0"/>
              <a:t>://</a:t>
            </a:r>
            <a:r>
              <a:rPr lang="en-US" sz="2800" dirty="0" smtClean="0"/>
              <a:t>github.com/Lipotam/PABS</a:t>
            </a:r>
            <a:endParaRPr lang="ru-RU" sz="2800" dirty="0" smtClean="0"/>
          </a:p>
          <a:p>
            <a:pPr>
              <a:spcAft>
                <a:spcPts val="1800"/>
              </a:spcAft>
              <a:buClr>
                <a:srgbClr val="FF6600"/>
              </a:buClr>
            </a:pPr>
            <a:r>
              <a:rPr lang="ru-RU" sz="2800" dirty="0" smtClean="0"/>
              <a:t>Ссылка на альбом с фотографиями </a:t>
            </a:r>
            <a:r>
              <a:rPr lang="en-US" sz="2800" dirty="0"/>
              <a:t>http://</a:t>
            </a:r>
            <a:r>
              <a:rPr lang="en-US" sz="2800" dirty="0" smtClean="0"/>
              <a:t>goo.gl/DtYW9d</a:t>
            </a:r>
            <a:endParaRPr lang="ru-RU" sz="2800" dirty="0" smtClean="0"/>
          </a:p>
        </p:txBody>
      </p:sp>
    </p:spTree>
    <p:extLst>
      <p:ext uri="{BB962C8B-B14F-4D97-AF65-F5344CB8AC3E}">
        <p14:creationId xmlns:p14="http://schemas.microsoft.com/office/powerpoint/2010/main" val="19712734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404664"/>
            <a:ext cx="8229600" cy="1143000"/>
          </a:xfrm>
        </p:spPr>
        <p:txBody>
          <a:bodyPr/>
          <a:lstStyle/>
          <a:p>
            <a:pPr algn="ctr"/>
            <a:r>
              <a:rPr lang="ru-RU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Что? Где? Когда?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512" y="1772816"/>
            <a:ext cx="8928992" cy="4551784"/>
          </a:xfrm>
        </p:spPr>
        <p:txBody>
          <a:bodyPr>
            <a:normAutofit/>
          </a:bodyPr>
          <a:lstStyle/>
          <a:p>
            <a:pPr>
              <a:buClr>
                <a:srgbClr val="FF6600"/>
              </a:buClr>
            </a:pPr>
            <a:r>
              <a:rPr lang="ru-RU" dirty="0" smtClean="0"/>
              <a:t>До 6 человек в команде</a:t>
            </a:r>
          </a:p>
          <a:p>
            <a:pPr>
              <a:buClr>
                <a:srgbClr val="FF6600"/>
              </a:buClr>
            </a:pPr>
            <a:r>
              <a:rPr lang="ru-RU" dirty="0" smtClean="0"/>
              <a:t>60 секунд на обсуждение</a:t>
            </a:r>
          </a:p>
          <a:p>
            <a:pPr>
              <a:buClr>
                <a:srgbClr val="FF6600"/>
              </a:buClr>
            </a:pPr>
            <a:r>
              <a:rPr lang="ru-RU" dirty="0" smtClean="0"/>
              <a:t>Звуковой сигнал за 10 секунд до окончания обсуждения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3356992"/>
            <a:ext cx="5461422" cy="302804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34943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845840"/>
            <a:ext cx="9144000" cy="710952"/>
          </a:xfrm>
        </p:spPr>
        <p:txBody>
          <a:bodyPr>
            <a:noAutofit/>
          </a:bodyPr>
          <a:lstStyle/>
          <a:p>
            <a:pPr algn="ctr"/>
            <a:r>
              <a:rPr lang="ru-RU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Своя игра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512" y="1916832"/>
            <a:ext cx="8219256" cy="2520280"/>
          </a:xfrm>
        </p:spPr>
        <p:txBody>
          <a:bodyPr>
            <a:noAutofit/>
          </a:bodyPr>
          <a:lstStyle/>
          <a:p>
            <a:pPr>
              <a:spcAft>
                <a:spcPts val="1200"/>
              </a:spcAft>
              <a:buClr>
                <a:srgbClr val="FF6600"/>
              </a:buClr>
            </a:pPr>
            <a:r>
              <a:rPr lang="ru-RU" dirty="0" smtClean="0"/>
              <a:t>До 8 игроков/команд</a:t>
            </a:r>
          </a:p>
          <a:p>
            <a:pPr>
              <a:spcAft>
                <a:spcPts val="1200"/>
              </a:spcAft>
              <a:buClr>
                <a:srgbClr val="FF6600"/>
              </a:buClr>
            </a:pPr>
            <a:r>
              <a:rPr lang="ru-RU" dirty="0" smtClean="0"/>
              <a:t>Возможность ответа </a:t>
            </a:r>
            <a:br>
              <a:rPr lang="ru-RU" dirty="0" smtClean="0"/>
            </a:br>
            <a:r>
              <a:rPr lang="ru-RU" dirty="0" smtClean="0"/>
              <a:t>во время чтения вопроса</a:t>
            </a:r>
          </a:p>
          <a:p>
            <a:pPr>
              <a:spcAft>
                <a:spcPts val="1200"/>
              </a:spcAft>
              <a:buClr>
                <a:srgbClr val="FF6600"/>
              </a:buClr>
            </a:pPr>
            <a:r>
              <a:rPr lang="ru-RU" dirty="0" smtClean="0"/>
              <a:t>Блокировка игрока, </a:t>
            </a:r>
            <a:br>
              <a:rPr lang="ru-RU" dirty="0" smtClean="0"/>
            </a:br>
            <a:r>
              <a:rPr lang="ru-RU" dirty="0" smtClean="0"/>
              <a:t>неправильно ответившего </a:t>
            </a:r>
            <a:br>
              <a:rPr lang="ru-RU" dirty="0" smtClean="0"/>
            </a:br>
            <a:r>
              <a:rPr lang="ru-RU" dirty="0" smtClean="0"/>
              <a:t>на вопрос до окончания </a:t>
            </a:r>
            <a:br>
              <a:rPr lang="ru-RU" dirty="0" smtClean="0"/>
            </a:br>
            <a:r>
              <a:rPr lang="ru-RU" dirty="0" smtClean="0"/>
              <a:t>розыгрыша вопроса</a:t>
            </a:r>
          </a:p>
          <a:p>
            <a:pPr>
              <a:spcAft>
                <a:spcPts val="1200"/>
              </a:spcAft>
              <a:buClr>
                <a:srgbClr val="FF6600"/>
              </a:buClr>
            </a:pPr>
            <a:r>
              <a:rPr lang="ru-RU" dirty="0" smtClean="0"/>
              <a:t>Фальстарт отсутствует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8" y="2276872"/>
            <a:ext cx="4288903" cy="321667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9809698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845840"/>
            <a:ext cx="9144000" cy="638944"/>
          </a:xfrm>
        </p:spPr>
        <p:txBody>
          <a:bodyPr>
            <a:noAutofit/>
          </a:bodyPr>
          <a:lstStyle/>
          <a:p>
            <a:pPr algn="ctr"/>
            <a:r>
              <a:rPr lang="ru-RU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Брейн</a:t>
            </a:r>
            <a:r>
              <a:rPr lang="ru-RU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-ринг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48064" y="1988840"/>
            <a:ext cx="3816424" cy="4389120"/>
          </a:xfrm>
        </p:spPr>
        <p:txBody>
          <a:bodyPr/>
          <a:lstStyle/>
          <a:p>
            <a:pPr>
              <a:spcAft>
                <a:spcPts val="1200"/>
              </a:spcAft>
              <a:buClr>
                <a:srgbClr val="FF6600"/>
              </a:buClr>
            </a:pPr>
            <a:r>
              <a:rPr lang="ru-RU" dirty="0" smtClean="0"/>
              <a:t>До 4 команд</a:t>
            </a:r>
          </a:p>
          <a:p>
            <a:pPr>
              <a:spcAft>
                <a:spcPts val="1200"/>
              </a:spcAft>
              <a:buClr>
                <a:srgbClr val="FF6600"/>
              </a:buClr>
            </a:pPr>
            <a:r>
              <a:rPr lang="ru-RU" dirty="0" smtClean="0"/>
              <a:t>Возможность ответа после полного прочтения вопроса </a:t>
            </a:r>
            <a:br>
              <a:rPr lang="ru-RU" dirty="0" smtClean="0"/>
            </a:br>
            <a:r>
              <a:rPr lang="ru-RU" dirty="0" smtClean="0"/>
              <a:t>и подачи сигнала</a:t>
            </a:r>
          </a:p>
          <a:p>
            <a:pPr>
              <a:spcAft>
                <a:spcPts val="1200"/>
              </a:spcAft>
              <a:buClr>
                <a:srgbClr val="FF6600"/>
              </a:buClr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886" y="1844824"/>
            <a:ext cx="4770178" cy="262201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Прямоугольник 5"/>
          <p:cNvSpPr/>
          <p:nvPr/>
        </p:nvSpPr>
        <p:spPr>
          <a:xfrm>
            <a:off x="348568" y="4998772"/>
            <a:ext cx="8399896" cy="15265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lvl="0" indent="-274320">
              <a:spcBef>
                <a:spcPct val="20000"/>
              </a:spcBef>
              <a:spcAft>
                <a:spcPts val="1200"/>
              </a:spcAft>
              <a:buClr>
                <a:srgbClr val="FF6600"/>
              </a:buClr>
              <a:buSzPct val="95000"/>
              <a:buFont typeface="Wingdings 2"/>
              <a:buChar char=""/>
            </a:pPr>
            <a:r>
              <a:rPr lang="ru-RU" sz="2600" dirty="0">
                <a:solidFill>
                  <a:prstClr val="white"/>
                </a:solidFill>
              </a:rPr>
              <a:t>Блокировка команды, </a:t>
            </a:r>
            <a:r>
              <a:rPr lang="ru-RU" sz="2600" dirty="0" smtClean="0">
                <a:solidFill>
                  <a:prstClr val="white"/>
                </a:solidFill>
              </a:rPr>
              <a:t>неправильно </a:t>
            </a:r>
            <a:r>
              <a:rPr lang="ru-RU" sz="2600" dirty="0">
                <a:solidFill>
                  <a:prstClr val="white"/>
                </a:solidFill>
              </a:rPr>
              <a:t>ответившей на вопрос до окончания розыгрыша вопроса</a:t>
            </a:r>
          </a:p>
          <a:p>
            <a:pPr marL="274320" lvl="0" indent="-274320">
              <a:spcBef>
                <a:spcPct val="20000"/>
              </a:spcBef>
              <a:spcAft>
                <a:spcPts val="1200"/>
              </a:spcAft>
              <a:buClr>
                <a:srgbClr val="FF6600"/>
              </a:buClr>
              <a:buSzPct val="95000"/>
              <a:buFont typeface="Wingdings 2"/>
              <a:buChar char=""/>
            </a:pPr>
            <a:r>
              <a:rPr lang="ru-RU" sz="2600" dirty="0">
                <a:solidFill>
                  <a:prstClr val="white"/>
                </a:solidFill>
              </a:rPr>
              <a:t>Фальстарт присутствует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030909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700808"/>
            <a:ext cx="9144000" cy="722344"/>
          </a:xfrm>
        </p:spPr>
        <p:txBody>
          <a:bodyPr>
            <a:noAutofit/>
          </a:bodyPr>
          <a:lstStyle/>
          <a:p>
            <a:pPr algn="ctr"/>
            <a:r>
              <a:rPr lang="ru-RU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Основные возможности </a:t>
            </a:r>
            <a:br>
              <a:rPr lang="ru-RU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ru-RU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системы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727568"/>
            <a:ext cx="8229600" cy="3509744"/>
          </a:xfrm>
        </p:spPr>
        <p:txBody>
          <a:bodyPr/>
          <a:lstStyle/>
          <a:p>
            <a:pPr>
              <a:buClr>
                <a:srgbClr val="FF6600"/>
              </a:buClr>
            </a:pPr>
            <a:r>
              <a:rPr lang="ru-RU" dirty="0" smtClean="0"/>
              <a:t>До 5 игроков/команд</a:t>
            </a:r>
          </a:p>
          <a:p>
            <a:pPr>
              <a:buClr>
                <a:srgbClr val="FF6600"/>
              </a:buClr>
            </a:pPr>
            <a:r>
              <a:rPr lang="ru-RU" dirty="0" smtClean="0"/>
              <a:t>Звуковое сопровождение событий</a:t>
            </a:r>
          </a:p>
          <a:p>
            <a:pPr>
              <a:buClr>
                <a:srgbClr val="FF6600"/>
              </a:buClr>
            </a:pPr>
            <a:r>
              <a:rPr lang="ru-RU" dirty="0" smtClean="0"/>
              <a:t>Отображение  цифровой информации на дисплее</a:t>
            </a:r>
          </a:p>
          <a:p>
            <a:pPr>
              <a:buClr>
                <a:srgbClr val="FF6600"/>
              </a:buClr>
            </a:pPr>
            <a:r>
              <a:rPr lang="ru-RU" dirty="0" smtClean="0"/>
              <a:t>Питание от порта </a:t>
            </a:r>
            <a:r>
              <a:rPr lang="en-US" dirty="0" smtClean="0"/>
              <a:t>Mini USB</a:t>
            </a:r>
          </a:p>
          <a:p>
            <a:pPr>
              <a:buClr>
                <a:srgbClr val="FF6600"/>
              </a:buClr>
            </a:pPr>
            <a:r>
              <a:rPr lang="ru-RU" dirty="0" smtClean="0"/>
              <a:t>Питание от аккумуляторов 9-12 вольт</a:t>
            </a:r>
          </a:p>
          <a:p>
            <a:pPr>
              <a:buClr>
                <a:srgbClr val="FF6600"/>
              </a:buClr>
            </a:pPr>
            <a:r>
              <a:rPr lang="ru-RU" dirty="0" smtClean="0"/>
              <a:t>Питание от блока питания 9-12 вольт</a:t>
            </a:r>
          </a:p>
          <a:p>
            <a:pPr>
              <a:buClr>
                <a:srgbClr val="FF6600"/>
              </a:buClr>
            </a:pPr>
            <a:r>
              <a:rPr lang="ru-RU" dirty="0" smtClean="0"/>
              <a:t>Вывод информации через </a:t>
            </a:r>
            <a:r>
              <a:rPr lang="en-US" dirty="0" smtClean="0"/>
              <a:t>Serial Port</a:t>
            </a:r>
            <a:endParaRPr lang="ru-RU" dirty="0" smtClean="0"/>
          </a:p>
          <a:p>
            <a:pPr>
              <a:buClr>
                <a:srgbClr val="FF6600"/>
              </a:buClr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27371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908720"/>
            <a:ext cx="9144000" cy="650336"/>
          </a:xfrm>
        </p:spPr>
        <p:txBody>
          <a:bodyPr>
            <a:noAutofit/>
          </a:bodyPr>
          <a:lstStyle/>
          <a:p>
            <a:pPr algn="ctr"/>
            <a:r>
              <a:rPr lang="ru-RU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Платформа 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Arduino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136" y="1326208"/>
            <a:ext cx="2880320" cy="2534840"/>
          </a:xfrm>
        </p:spPr>
      </p:pic>
      <p:sp>
        <p:nvSpPr>
          <p:cNvPr id="4" name="TextBox 3"/>
          <p:cNvSpPr txBox="1"/>
          <p:nvPr/>
        </p:nvSpPr>
        <p:spPr>
          <a:xfrm>
            <a:off x="395536" y="1682805"/>
            <a:ext cx="316835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 smtClean="0">
                <a:solidFill>
                  <a:srgbClr val="FF6600"/>
                </a:solidFill>
              </a:rPr>
              <a:t>Arduino</a:t>
            </a:r>
            <a:r>
              <a:rPr lang="en-US" sz="2800" b="1" dirty="0" smtClean="0"/>
              <a:t> </a:t>
            </a:r>
            <a:r>
              <a:rPr lang="ru-RU" sz="2800" b="1" dirty="0" smtClean="0"/>
              <a:t/>
            </a:r>
            <a:br>
              <a:rPr lang="ru-RU" sz="2800" b="1" dirty="0" smtClean="0"/>
            </a:br>
            <a:r>
              <a:rPr lang="en-US" sz="2800" b="1" dirty="0" smtClean="0"/>
              <a:t>Nano</a:t>
            </a:r>
            <a:endParaRPr lang="en-US" sz="28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4788024" y="1754813"/>
            <a:ext cx="338437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 smtClean="0">
                <a:solidFill>
                  <a:srgbClr val="FF6600"/>
                </a:solidFill>
              </a:rPr>
              <a:t>Arduino</a:t>
            </a:r>
            <a:r>
              <a:rPr lang="en-US" sz="2800" b="1" dirty="0" smtClean="0"/>
              <a:t> </a:t>
            </a:r>
            <a:r>
              <a:rPr lang="ru-RU" sz="2800" b="1" dirty="0" smtClean="0"/>
              <a:t/>
            </a:r>
            <a:br>
              <a:rPr lang="ru-RU" sz="2800" b="1" dirty="0" smtClean="0"/>
            </a:br>
            <a:r>
              <a:rPr lang="en-US" sz="2800" b="1" dirty="0" smtClean="0"/>
              <a:t>Uno</a:t>
            </a:r>
            <a:endParaRPr lang="en-US" sz="2800" b="1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5076056" y="1988840"/>
            <a:ext cx="3394720" cy="438912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5004048" y="1982868"/>
            <a:ext cx="3394720" cy="438912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527" y="1604243"/>
            <a:ext cx="2746401" cy="2184797"/>
          </a:xfrm>
          <a:prstGeom prst="rect">
            <a:avLst/>
          </a:prstGeom>
        </p:spPr>
      </p:pic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2938321"/>
              </p:ext>
            </p:extLst>
          </p:nvPr>
        </p:nvGraphicFramePr>
        <p:xfrm>
          <a:off x="313430" y="3947391"/>
          <a:ext cx="8579050" cy="2721969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662297"/>
                <a:gridCol w="4916753"/>
              </a:tblGrid>
              <a:tr h="252124">
                <a:tc>
                  <a:txBody>
                    <a:bodyPr/>
                    <a:lstStyle/>
                    <a:p>
                      <a:r>
                        <a:rPr lang="ru-RU" sz="1400" dirty="0"/>
                        <a:t>Микроконтроллер</a:t>
                      </a:r>
                    </a:p>
                  </a:txBody>
                  <a:tcPr marL="36000" marR="0" marT="0" marB="0" anchor="ctr">
                    <a:gradFill flip="none" rotWithShape="1">
                      <a:gsLst>
                        <a:gs pos="0">
                          <a:schemeClr val="bg2"/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rgbClr val="0688FE"/>
                        </a:gs>
                      </a:gsLst>
                      <a:lin ang="189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ATmega328</a:t>
                      </a:r>
                      <a:endParaRPr lang="en-US" sz="1400" dirty="0"/>
                    </a:p>
                  </a:txBody>
                  <a:tcPr marL="36000" marR="0" marT="0" marB="0" anchor="ctr">
                    <a:gradFill flip="none" rotWithShape="1">
                      <a:gsLst>
                        <a:gs pos="0">
                          <a:schemeClr val="bg2"/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rgbClr val="0688FE"/>
                        </a:gs>
                      </a:gsLst>
                      <a:lin ang="18900000" scaled="1"/>
                      <a:tileRect/>
                    </a:gradFill>
                  </a:tcPr>
                </a:tc>
              </a:tr>
              <a:tr h="252124">
                <a:tc>
                  <a:txBody>
                    <a:bodyPr/>
                    <a:lstStyle/>
                    <a:p>
                      <a:r>
                        <a:rPr lang="ru-RU" sz="1400" dirty="0"/>
                        <a:t>Рабочее напряжение (логическая уровень)</a:t>
                      </a:r>
                    </a:p>
                  </a:txBody>
                  <a:tcPr marL="36000" marR="0" marT="0" marB="0" anchor="ctr">
                    <a:gradFill flip="none" rotWithShape="1">
                      <a:gsLst>
                        <a:gs pos="0">
                          <a:schemeClr val="bg2"/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rgbClr val="0688FE"/>
                        </a:gs>
                      </a:gsLst>
                      <a:lin ang="189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400" dirty="0"/>
                        <a:t>5 В</a:t>
                      </a:r>
                    </a:p>
                  </a:txBody>
                  <a:tcPr marL="36000" marR="0" marT="0" marB="0" anchor="ctr">
                    <a:gradFill flip="none" rotWithShape="1">
                      <a:gsLst>
                        <a:gs pos="0">
                          <a:schemeClr val="bg2"/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rgbClr val="0688FE"/>
                        </a:gs>
                      </a:gsLst>
                      <a:lin ang="18900000" scaled="1"/>
                      <a:tileRect/>
                    </a:gradFill>
                  </a:tcPr>
                </a:tc>
              </a:tr>
              <a:tr h="252124">
                <a:tc>
                  <a:txBody>
                    <a:bodyPr/>
                    <a:lstStyle/>
                    <a:p>
                      <a:r>
                        <a:rPr lang="ru-RU" sz="1400" dirty="0"/>
                        <a:t>Входное напряжение (рекомендуемое)</a:t>
                      </a:r>
                    </a:p>
                  </a:txBody>
                  <a:tcPr marL="36000" marR="0" marT="0" marB="0" anchor="ctr">
                    <a:gradFill flip="none" rotWithShape="1">
                      <a:gsLst>
                        <a:gs pos="0">
                          <a:schemeClr val="bg2"/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rgbClr val="0688FE"/>
                        </a:gs>
                      </a:gsLst>
                      <a:lin ang="189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400"/>
                        <a:t>7-12 В</a:t>
                      </a:r>
                    </a:p>
                  </a:txBody>
                  <a:tcPr marL="36000" marR="0" marT="0" marB="0" anchor="ctr">
                    <a:gradFill flip="none" rotWithShape="1">
                      <a:gsLst>
                        <a:gs pos="0">
                          <a:schemeClr val="bg2"/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rgbClr val="0688FE"/>
                        </a:gs>
                      </a:gsLst>
                      <a:lin ang="18900000" scaled="1"/>
                      <a:tileRect/>
                    </a:gradFill>
                  </a:tcPr>
                </a:tc>
              </a:tr>
              <a:tr h="252124">
                <a:tc>
                  <a:txBody>
                    <a:bodyPr/>
                    <a:lstStyle/>
                    <a:p>
                      <a:r>
                        <a:rPr lang="ru-RU" sz="1400" dirty="0"/>
                        <a:t>Входное напряжение (предельное)</a:t>
                      </a:r>
                    </a:p>
                  </a:txBody>
                  <a:tcPr marL="36000" marR="0" marT="0" marB="0" anchor="ctr">
                    <a:gradFill flip="none" rotWithShape="1">
                      <a:gsLst>
                        <a:gs pos="0">
                          <a:schemeClr val="bg2"/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rgbClr val="0688FE"/>
                        </a:gs>
                      </a:gsLst>
                      <a:lin ang="189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400" dirty="0"/>
                        <a:t>6-20 В</a:t>
                      </a:r>
                    </a:p>
                  </a:txBody>
                  <a:tcPr marL="36000" marR="0" marT="0" marB="0" anchor="ctr">
                    <a:gradFill flip="none" rotWithShape="1">
                      <a:gsLst>
                        <a:gs pos="0">
                          <a:schemeClr val="bg2"/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rgbClr val="0688FE"/>
                        </a:gs>
                      </a:gsLst>
                      <a:lin ang="18900000" scaled="1"/>
                      <a:tileRect/>
                    </a:gradFill>
                  </a:tcPr>
                </a:tc>
              </a:tr>
              <a:tr h="294085">
                <a:tc>
                  <a:txBody>
                    <a:bodyPr/>
                    <a:lstStyle/>
                    <a:p>
                      <a:r>
                        <a:rPr lang="ru-RU" sz="1400" dirty="0"/>
                        <a:t>Цифровые Входы/Выходы</a:t>
                      </a:r>
                    </a:p>
                  </a:txBody>
                  <a:tcPr marL="36000" marR="0" marT="0" marB="0" anchor="ctr">
                    <a:gradFill flip="none" rotWithShape="1">
                      <a:gsLst>
                        <a:gs pos="0">
                          <a:schemeClr val="bg2"/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rgbClr val="0688FE"/>
                        </a:gs>
                      </a:gsLst>
                      <a:lin ang="189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400" dirty="0"/>
                        <a:t>14 (6 из которых могут использоваться как выходы ШИМ)</a:t>
                      </a:r>
                    </a:p>
                  </a:txBody>
                  <a:tcPr marL="36000" marR="0" marT="0" marB="0" anchor="ctr">
                    <a:gradFill flip="none" rotWithShape="1">
                      <a:gsLst>
                        <a:gs pos="0">
                          <a:srgbClr val="0B5293"/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rgbClr val="0688FE"/>
                        </a:gs>
                      </a:gsLst>
                      <a:lin ang="18900000" scaled="1"/>
                      <a:tileRect/>
                    </a:gradFill>
                  </a:tcPr>
                </a:tc>
              </a:tr>
              <a:tr h="176110">
                <a:tc>
                  <a:txBody>
                    <a:bodyPr/>
                    <a:lstStyle/>
                    <a:p>
                      <a:r>
                        <a:rPr lang="ru-RU" sz="1400" dirty="0"/>
                        <a:t>Аналоговые входы</a:t>
                      </a:r>
                    </a:p>
                  </a:txBody>
                  <a:tcPr marL="36000" marR="0" marT="0" marB="0" anchor="ctr">
                    <a:gradFill flip="none" rotWithShape="1">
                      <a:gsLst>
                        <a:gs pos="0">
                          <a:schemeClr val="bg2"/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rgbClr val="0688FE"/>
                        </a:gs>
                      </a:gsLst>
                      <a:lin ang="189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8</a:t>
                      </a:r>
                    </a:p>
                  </a:txBody>
                  <a:tcPr marL="36000" marR="0" marT="0" marB="0" anchor="ctr">
                    <a:gradFill flip="none" rotWithShape="1">
                      <a:gsLst>
                        <a:gs pos="0">
                          <a:schemeClr val="bg2"/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rgbClr val="0688FE"/>
                        </a:gs>
                      </a:gsLst>
                      <a:lin ang="18900000" scaled="1"/>
                      <a:tileRect/>
                    </a:gradFill>
                  </a:tcPr>
                </a:tc>
              </a:tr>
              <a:tr h="252124">
                <a:tc>
                  <a:txBody>
                    <a:bodyPr/>
                    <a:lstStyle/>
                    <a:p>
                      <a:r>
                        <a:rPr lang="ru-RU" sz="1400" dirty="0"/>
                        <a:t>Постоянный ток через вход/выход</a:t>
                      </a:r>
                    </a:p>
                  </a:txBody>
                  <a:tcPr marL="36000" marR="0" marT="0" marB="0" anchor="ctr">
                    <a:gradFill flip="none" rotWithShape="1">
                      <a:gsLst>
                        <a:gs pos="0">
                          <a:schemeClr val="bg2"/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rgbClr val="0688FE"/>
                        </a:gs>
                      </a:gsLst>
                      <a:lin ang="189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400" dirty="0"/>
                        <a:t>40 мА</a:t>
                      </a:r>
                    </a:p>
                  </a:txBody>
                  <a:tcPr marL="36000" marR="0" marT="0" marB="0" anchor="ctr">
                    <a:gradFill flip="none" rotWithShape="1">
                      <a:gsLst>
                        <a:gs pos="0">
                          <a:schemeClr val="bg2"/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rgbClr val="0688FE"/>
                        </a:gs>
                      </a:gsLst>
                      <a:lin ang="18900000" scaled="1"/>
                      <a:tileRect/>
                    </a:gradFill>
                  </a:tcPr>
                </a:tc>
              </a:tr>
              <a:tr h="236296">
                <a:tc>
                  <a:txBody>
                    <a:bodyPr/>
                    <a:lstStyle/>
                    <a:p>
                      <a:r>
                        <a:rPr lang="ru-RU" sz="1400" dirty="0" err="1"/>
                        <a:t>Флеш</a:t>
                      </a:r>
                      <a:r>
                        <a:rPr lang="ru-RU" sz="1400" dirty="0"/>
                        <a:t>-память</a:t>
                      </a:r>
                    </a:p>
                  </a:txBody>
                  <a:tcPr marL="36000" marR="0" marT="0" marB="0" anchor="ctr">
                    <a:gradFill flip="none" rotWithShape="1">
                      <a:gsLst>
                        <a:gs pos="0">
                          <a:schemeClr val="bg2"/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rgbClr val="0688FE"/>
                        </a:gs>
                      </a:gsLst>
                      <a:lin ang="189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400" dirty="0" smtClean="0"/>
                        <a:t>32 </a:t>
                      </a:r>
                      <a:r>
                        <a:rPr lang="ru-RU" sz="1400" dirty="0"/>
                        <a:t>Кб </a:t>
                      </a:r>
                      <a:r>
                        <a:rPr lang="ru-RU" sz="1400" dirty="0" smtClean="0"/>
                        <a:t>при </a:t>
                      </a:r>
                      <a:r>
                        <a:rPr lang="ru-RU" sz="1400" dirty="0"/>
                        <a:t>этом 2 Кб используются для загрузчика</a:t>
                      </a:r>
                    </a:p>
                  </a:txBody>
                  <a:tcPr marL="36000" marR="0" marT="0" marB="0" anchor="ctr">
                    <a:gradFill flip="none" rotWithShape="1">
                      <a:gsLst>
                        <a:gs pos="0">
                          <a:schemeClr val="bg2"/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rgbClr val="0688FE"/>
                        </a:gs>
                      </a:gsLst>
                      <a:lin ang="18900000" scaled="1"/>
                      <a:tileRect/>
                    </a:gradFill>
                  </a:tcPr>
                </a:tc>
              </a:tr>
              <a:tr h="252124">
                <a:tc>
                  <a:txBody>
                    <a:bodyPr/>
                    <a:lstStyle/>
                    <a:p>
                      <a:r>
                        <a:rPr lang="ru-RU" sz="1400"/>
                        <a:t>ОЗУ</a:t>
                      </a:r>
                    </a:p>
                  </a:txBody>
                  <a:tcPr marL="36000" marR="0" marT="0" marB="0" anchor="ctr">
                    <a:gradFill flip="none" rotWithShape="1">
                      <a:gsLst>
                        <a:gs pos="0">
                          <a:schemeClr val="bg2"/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rgbClr val="0688FE"/>
                        </a:gs>
                      </a:gsLst>
                      <a:lin ang="189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400" dirty="0" smtClean="0"/>
                        <a:t>2 Кб</a:t>
                      </a:r>
                      <a:endParaRPr lang="en-US" sz="1400" dirty="0"/>
                    </a:p>
                  </a:txBody>
                  <a:tcPr marL="36000" marR="0" marT="0" marB="0" anchor="ctr">
                    <a:gradFill flip="none" rotWithShape="1">
                      <a:gsLst>
                        <a:gs pos="0">
                          <a:schemeClr val="bg2"/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rgbClr val="0688FE"/>
                        </a:gs>
                      </a:gsLst>
                      <a:lin ang="18900000" scaled="1"/>
                      <a:tileRect/>
                    </a:gradFill>
                  </a:tcPr>
                </a:tc>
              </a:tr>
              <a:tr h="252124">
                <a:tc>
                  <a:txBody>
                    <a:bodyPr/>
                    <a:lstStyle/>
                    <a:p>
                      <a:r>
                        <a:rPr lang="en-US" sz="1400"/>
                        <a:t>EEPROM</a:t>
                      </a:r>
                    </a:p>
                  </a:txBody>
                  <a:tcPr marL="36000" marR="0" marT="0" marB="0" anchor="ctr">
                    <a:gradFill flip="none" rotWithShape="1">
                      <a:gsLst>
                        <a:gs pos="0">
                          <a:schemeClr val="bg2"/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rgbClr val="0688FE"/>
                        </a:gs>
                      </a:gsLst>
                      <a:lin ang="189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400" dirty="0" smtClean="0"/>
                        <a:t>1 Кб</a:t>
                      </a:r>
                      <a:endParaRPr lang="en-US" sz="1400" dirty="0"/>
                    </a:p>
                  </a:txBody>
                  <a:tcPr marL="36000" marR="0" marT="0" marB="0" anchor="ctr">
                    <a:gradFill flip="none" rotWithShape="1">
                      <a:gsLst>
                        <a:gs pos="0">
                          <a:schemeClr val="bg2"/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rgbClr val="0688FE"/>
                        </a:gs>
                      </a:gsLst>
                      <a:lin ang="18900000" scaled="1"/>
                      <a:tileRect/>
                    </a:gradFill>
                  </a:tcPr>
                </a:tc>
              </a:tr>
              <a:tr h="176110">
                <a:tc>
                  <a:txBody>
                    <a:bodyPr/>
                    <a:lstStyle/>
                    <a:p>
                      <a:r>
                        <a:rPr lang="ru-RU" sz="1400" dirty="0"/>
                        <a:t>Тактовая частота</a:t>
                      </a:r>
                    </a:p>
                  </a:txBody>
                  <a:tcPr marL="36000" marR="0" marT="0" marB="0" anchor="ctr">
                    <a:gradFill flip="none" rotWithShape="1">
                      <a:gsLst>
                        <a:gs pos="0">
                          <a:schemeClr val="bg2"/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rgbClr val="0688FE"/>
                        </a:gs>
                      </a:gsLst>
                      <a:lin ang="189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400" dirty="0"/>
                        <a:t>16 МГц</a:t>
                      </a:r>
                    </a:p>
                  </a:txBody>
                  <a:tcPr marL="36000" marR="0" marT="0" marB="0" anchor="ctr">
                    <a:gradFill flip="none" rotWithShape="1">
                      <a:gsLst>
                        <a:gs pos="0">
                          <a:schemeClr val="bg2"/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rgbClr val="0688FE"/>
                        </a:gs>
                      </a:gsLst>
                      <a:lin ang="18900000" scaled="1"/>
                      <a:tileRect/>
                    </a:gradFill>
                  </a:tcPr>
                </a:tc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2407286"/>
              </p:ext>
            </p:extLst>
          </p:nvPr>
        </p:nvGraphicFramePr>
        <p:xfrm>
          <a:off x="323528" y="3573016"/>
          <a:ext cx="8615352" cy="274320"/>
        </p:xfrm>
        <a:graphic>
          <a:graphicData uri="http://schemas.openxmlformats.org/drawingml/2006/table">
            <a:tbl>
              <a:tblPr/>
              <a:tblGrid>
                <a:gridCol w="2350655"/>
                <a:gridCol w="3121953"/>
                <a:gridCol w="3142744"/>
              </a:tblGrid>
              <a:tr h="202312">
                <a:tc>
                  <a:txBody>
                    <a:bodyPr/>
                    <a:lstStyle/>
                    <a:p>
                      <a:r>
                        <a:rPr kumimoji="0" lang="ru-RU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Размеры</a:t>
                      </a:r>
                    </a:p>
                  </a:txBody>
                  <a:tcPr marL="3600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0" lang="ru-RU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1.85 </a:t>
                      </a:r>
                      <a:r>
                        <a:rPr kumimoji="0" lang="ru-RU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× </a:t>
                      </a:r>
                      <a:r>
                        <a:rPr kumimoji="0" lang="ru-RU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4.2 см</a:t>
                      </a:r>
                    </a:p>
                  </a:txBody>
                  <a:tcPr marL="3600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5.</a:t>
                      </a:r>
                      <a:r>
                        <a:rPr kumimoji="0" lang="ru-RU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r>
                        <a:rPr kumimoji="0" lang="ru-RU" sz="18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×</a:t>
                      </a:r>
                      <a:r>
                        <a:rPr kumimoji="0" lang="ru-RU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6</a:t>
                      </a:r>
                      <a:r>
                        <a:rPr kumimoji="0" lang="en-US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r>
                        <a:rPr kumimoji="0" lang="ru-RU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 см</a:t>
                      </a:r>
                      <a:endParaRPr kumimoji="0" lang="ru-RU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893435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052736"/>
            <a:ext cx="9144000" cy="1368152"/>
          </a:xfrm>
        </p:spPr>
        <p:txBody>
          <a:bodyPr>
            <a:noAutofit/>
          </a:bodyPr>
          <a:lstStyle/>
          <a:p>
            <a:pPr algn="ctr"/>
            <a:r>
              <a:rPr lang="ru-RU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Функциональная схема устройства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68023585"/>
              </p:ext>
            </p:extLst>
          </p:nvPr>
        </p:nvGraphicFramePr>
        <p:xfrm>
          <a:off x="2123728" y="2348880"/>
          <a:ext cx="5472608" cy="42988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1" name="Visio" r:id="rId4" imgW="4193274" imgH="3779190" progId="Visio.Drawing.11">
                  <p:embed/>
                </p:oleObj>
              </mc:Choice>
              <mc:Fallback>
                <p:oleObj name="Visio" r:id="rId4" imgW="4193274" imgH="3779190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23728" y="2348880"/>
                        <a:ext cx="5472608" cy="429887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599521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60648"/>
            <a:ext cx="9144000" cy="650336"/>
          </a:xfrm>
        </p:spPr>
        <p:txBody>
          <a:bodyPr>
            <a:noAutofit/>
          </a:bodyPr>
          <a:lstStyle/>
          <a:p>
            <a:pPr algn="ctr"/>
            <a:r>
              <a:rPr lang="ru-RU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Схема подключения устройств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71" t="764" r="4288" b="2882"/>
          <a:stretch/>
        </p:blipFill>
        <p:spPr>
          <a:xfrm>
            <a:off x="539552" y="1124744"/>
            <a:ext cx="8064896" cy="5552215"/>
          </a:xfrm>
        </p:spPr>
      </p:pic>
    </p:spTree>
    <p:extLst>
      <p:ext uri="{BB962C8B-B14F-4D97-AF65-F5344CB8AC3E}">
        <p14:creationId xmlns:p14="http://schemas.microsoft.com/office/powerpoint/2010/main" val="27089746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low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  <a:scene3d>
            <a:camera prst="orthographicFront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Flow">
    <a:dk1>
      <a:sysClr val="windowText" lastClr="000000"/>
    </a:dk1>
    <a:lt1>
      <a:sysClr val="window" lastClr="FFFFFF"/>
    </a:lt1>
    <a:dk2>
      <a:srgbClr val="04617B"/>
    </a:dk2>
    <a:lt2>
      <a:srgbClr val="DBF5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F49100"/>
    </a:hlink>
    <a:folHlink>
      <a:srgbClr val="85DFD0"/>
    </a:folHlink>
  </a:clrScheme>
</a:themeOverride>
</file>

<file path=ppt/theme/themeOverride10.xml><?xml version="1.0" encoding="utf-8"?>
<a:themeOverride xmlns:a="http://schemas.openxmlformats.org/drawingml/2006/main">
  <a:clrScheme name="Flow">
    <a:dk1>
      <a:sysClr val="windowText" lastClr="000000"/>
    </a:dk1>
    <a:lt1>
      <a:sysClr val="window" lastClr="FFFFFF"/>
    </a:lt1>
    <a:dk2>
      <a:srgbClr val="04617B"/>
    </a:dk2>
    <a:lt2>
      <a:srgbClr val="DBF5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F49100"/>
    </a:hlink>
    <a:folHlink>
      <a:srgbClr val="85DFD0"/>
    </a:folHlink>
  </a:clrScheme>
</a:themeOverride>
</file>

<file path=ppt/theme/themeOverride11.xml><?xml version="1.0" encoding="utf-8"?>
<a:themeOverride xmlns:a="http://schemas.openxmlformats.org/drawingml/2006/main">
  <a:clrScheme name="Flow">
    <a:dk1>
      <a:sysClr val="windowText" lastClr="000000"/>
    </a:dk1>
    <a:lt1>
      <a:sysClr val="window" lastClr="FFFFFF"/>
    </a:lt1>
    <a:dk2>
      <a:srgbClr val="04617B"/>
    </a:dk2>
    <a:lt2>
      <a:srgbClr val="DBF5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F49100"/>
    </a:hlink>
    <a:folHlink>
      <a:srgbClr val="85DFD0"/>
    </a:folHlink>
  </a:clrScheme>
</a:themeOverride>
</file>

<file path=ppt/theme/themeOverride12.xml><?xml version="1.0" encoding="utf-8"?>
<a:themeOverride xmlns:a="http://schemas.openxmlformats.org/drawingml/2006/main">
  <a:clrScheme name="Flow">
    <a:dk1>
      <a:sysClr val="windowText" lastClr="000000"/>
    </a:dk1>
    <a:lt1>
      <a:sysClr val="window" lastClr="FFFFFF"/>
    </a:lt1>
    <a:dk2>
      <a:srgbClr val="04617B"/>
    </a:dk2>
    <a:lt2>
      <a:srgbClr val="DBF5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F49100"/>
    </a:hlink>
    <a:folHlink>
      <a:srgbClr val="85DFD0"/>
    </a:folHlink>
  </a:clrScheme>
</a:themeOverride>
</file>

<file path=ppt/theme/themeOverride13.xml><?xml version="1.0" encoding="utf-8"?>
<a:themeOverride xmlns:a="http://schemas.openxmlformats.org/drawingml/2006/main">
  <a:clrScheme name="Flow">
    <a:dk1>
      <a:sysClr val="windowText" lastClr="000000"/>
    </a:dk1>
    <a:lt1>
      <a:sysClr val="window" lastClr="FFFFFF"/>
    </a:lt1>
    <a:dk2>
      <a:srgbClr val="04617B"/>
    </a:dk2>
    <a:lt2>
      <a:srgbClr val="DBF5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F49100"/>
    </a:hlink>
    <a:folHlink>
      <a:srgbClr val="85DFD0"/>
    </a:folHlink>
  </a:clrScheme>
</a:themeOverride>
</file>

<file path=ppt/theme/themeOverride14.xml><?xml version="1.0" encoding="utf-8"?>
<a:themeOverride xmlns:a="http://schemas.openxmlformats.org/drawingml/2006/main">
  <a:clrScheme name="Flow">
    <a:dk1>
      <a:sysClr val="windowText" lastClr="000000"/>
    </a:dk1>
    <a:lt1>
      <a:sysClr val="window" lastClr="FFFFFF"/>
    </a:lt1>
    <a:dk2>
      <a:srgbClr val="04617B"/>
    </a:dk2>
    <a:lt2>
      <a:srgbClr val="DBF5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F49100"/>
    </a:hlink>
    <a:folHlink>
      <a:srgbClr val="85DFD0"/>
    </a:folHlink>
  </a:clrScheme>
</a:themeOverride>
</file>

<file path=ppt/theme/themeOverride15.xml><?xml version="1.0" encoding="utf-8"?>
<a:themeOverride xmlns:a="http://schemas.openxmlformats.org/drawingml/2006/main">
  <a:clrScheme name="Flow">
    <a:dk1>
      <a:sysClr val="windowText" lastClr="000000"/>
    </a:dk1>
    <a:lt1>
      <a:sysClr val="window" lastClr="FFFFFF"/>
    </a:lt1>
    <a:dk2>
      <a:srgbClr val="04617B"/>
    </a:dk2>
    <a:lt2>
      <a:srgbClr val="DBF5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F49100"/>
    </a:hlink>
    <a:folHlink>
      <a:srgbClr val="85DFD0"/>
    </a:folHlink>
  </a:clrScheme>
</a:themeOverride>
</file>

<file path=ppt/theme/themeOverride16.xml><?xml version="1.0" encoding="utf-8"?>
<a:themeOverride xmlns:a="http://schemas.openxmlformats.org/drawingml/2006/main">
  <a:clrScheme name="Flow">
    <a:dk1>
      <a:sysClr val="windowText" lastClr="000000"/>
    </a:dk1>
    <a:lt1>
      <a:sysClr val="window" lastClr="FFFFFF"/>
    </a:lt1>
    <a:dk2>
      <a:srgbClr val="04617B"/>
    </a:dk2>
    <a:lt2>
      <a:srgbClr val="DBF5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F49100"/>
    </a:hlink>
    <a:folHlink>
      <a:srgbClr val="85DFD0"/>
    </a:folHlink>
  </a:clrScheme>
</a:themeOverride>
</file>

<file path=ppt/theme/themeOverride17.xml><?xml version="1.0" encoding="utf-8"?>
<a:themeOverride xmlns:a="http://schemas.openxmlformats.org/drawingml/2006/main">
  <a:clrScheme name="Flow">
    <a:dk1>
      <a:sysClr val="windowText" lastClr="000000"/>
    </a:dk1>
    <a:lt1>
      <a:sysClr val="window" lastClr="FFFFFF"/>
    </a:lt1>
    <a:dk2>
      <a:srgbClr val="04617B"/>
    </a:dk2>
    <a:lt2>
      <a:srgbClr val="DBF5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F49100"/>
    </a:hlink>
    <a:folHlink>
      <a:srgbClr val="85DFD0"/>
    </a:folHlink>
  </a:clrScheme>
</a:themeOverride>
</file>

<file path=ppt/theme/themeOverride18.xml><?xml version="1.0" encoding="utf-8"?>
<a:themeOverride xmlns:a="http://schemas.openxmlformats.org/drawingml/2006/main">
  <a:clrScheme name="Flow">
    <a:dk1>
      <a:sysClr val="windowText" lastClr="000000"/>
    </a:dk1>
    <a:lt1>
      <a:sysClr val="window" lastClr="FFFFFF"/>
    </a:lt1>
    <a:dk2>
      <a:srgbClr val="04617B"/>
    </a:dk2>
    <a:lt2>
      <a:srgbClr val="DBF5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F49100"/>
    </a:hlink>
    <a:folHlink>
      <a:srgbClr val="85DFD0"/>
    </a:folHlink>
  </a:clrScheme>
</a:themeOverride>
</file>

<file path=ppt/theme/themeOverride19.xml><?xml version="1.0" encoding="utf-8"?>
<a:themeOverride xmlns:a="http://schemas.openxmlformats.org/drawingml/2006/main">
  <a:clrScheme name="Flow">
    <a:dk1>
      <a:sysClr val="windowText" lastClr="000000"/>
    </a:dk1>
    <a:lt1>
      <a:sysClr val="window" lastClr="FFFFFF"/>
    </a:lt1>
    <a:dk2>
      <a:srgbClr val="04617B"/>
    </a:dk2>
    <a:lt2>
      <a:srgbClr val="DBF5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F49100"/>
    </a:hlink>
    <a:folHlink>
      <a:srgbClr val="85DFD0"/>
    </a:folHlink>
  </a:clrScheme>
</a:themeOverride>
</file>

<file path=ppt/theme/themeOverride2.xml><?xml version="1.0" encoding="utf-8"?>
<a:themeOverride xmlns:a="http://schemas.openxmlformats.org/drawingml/2006/main">
  <a:clrScheme name="Flow">
    <a:dk1>
      <a:sysClr val="windowText" lastClr="000000"/>
    </a:dk1>
    <a:lt1>
      <a:sysClr val="window" lastClr="FFFFFF"/>
    </a:lt1>
    <a:dk2>
      <a:srgbClr val="04617B"/>
    </a:dk2>
    <a:lt2>
      <a:srgbClr val="DBF5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F49100"/>
    </a:hlink>
    <a:folHlink>
      <a:srgbClr val="85DFD0"/>
    </a:folHlink>
  </a:clrScheme>
</a:themeOverride>
</file>

<file path=ppt/theme/themeOverride20.xml><?xml version="1.0" encoding="utf-8"?>
<a:themeOverride xmlns:a="http://schemas.openxmlformats.org/drawingml/2006/main">
  <a:clrScheme name="Flow">
    <a:dk1>
      <a:sysClr val="windowText" lastClr="000000"/>
    </a:dk1>
    <a:lt1>
      <a:sysClr val="window" lastClr="FFFFFF"/>
    </a:lt1>
    <a:dk2>
      <a:srgbClr val="04617B"/>
    </a:dk2>
    <a:lt2>
      <a:srgbClr val="DBF5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F49100"/>
    </a:hlink>
    <a:folHlink>
      <a:srgbClr val="85DFD0"/>
    </a:folHlink>
  </a:clrScheme>
</a:themeOverride>
</file>

<file path=ppt/theme/themeOverride21.xml><?xml version="1.0" encoding="utf-8"?>
<a:themeOverride xmlns:a="http://schemas.openxmlformats.org/drawingml/2006/main">
  <a:clrScheme name="Flow">
    <a:dk1>
      <a:sysClr val="windowText" lastClr="000000"/>
    </a:dk1>
    <a:lt1>
      <a:sysClr val="window" lastClr="FFFFFF"/>
    </a:lt1>
    <a:dk2>
      <a:srgbClr val="04617B"/>
    </a:dk2>
    <a:lt2>
      <a:srgbClr val="DBF5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F49100"/>
    </a:hlink>
    <a:folHlink>
      <a:srgbClr val="85DFD0"/>
    </a:folHlink>
  </a:clrScheme>
</a:themeOverride>
</file>

<file path=ppt/theme/themeOverride3.xml><?xml version="1.0" encoding="utf-8"?>
<a:themeOverride xmlns:a="http://schemas.openxmlformats.org/drawingml/2006/main">
  <a:clrScheme name="Flow">
    <a:dk1>
      <a:sysClr val="windowText" lastClr="000000"/>
    </a:dk1>
    <a:lt1>
      <a:sysClr val="window" lastClr="FFFFFF"/>
    </a:lt1>
    <a:dk2>
      <a:srgbClr val="04617B"/>
    </a:dk2>
    <a:lt2>
      <a:srgbClr val="DBF5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F49100"/>
    </a:hlink>
    <a:folHlink>
      <a:srgbClr val="85DFD0"/>
    </a:folHlink>
  </a:clrScheme>
</a:themeOverride>
</file>

<file path=ppt/theme/themeOverride4.xml><?xml version="1.0" encoding="utf-8"?>
<a:themeOverride xmlns:a="http://schemas.openxmlformats.org/drawingml/2006/main">
  <a:clrScheme name="Flow">
    <a:dk1>
      <a:sysClr val="windowText" lastClr="000000"/>
    </a:dk1>
    <a:lt1>
      <a:sysClr val="window" lastClr="FFFFFF"/>
    </a:lt1>
    <a:dk2>
      <a:srgbClr val="04617B"/>
    </a:dk2>
    <a:lt2>
      <a:srgbClr val="DBF5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F49100"/>
    </a:hlink>
    <a:folHlink>
      <a:srgbClr val="85DFD0"/>
    </a:folHlink>
  </a:clrScheme>
</a:themeOverride>
</file>

<file path=ppt/theme/themeOverride5.xml><?xml version="1.0" encoding="utf-8"?>
<a:themeOverride xmlns:a="http://schemas.openxmlformats.org/drawingml/2006/main">
  <a:clrScheme name="Flow">
    <a:dk1>
      <a:sysClr val="windowText" lastClr="000000"/>
    </a:dk1>
    <a:lt1>
      <a:sysClr val="window" lastClr="FFFFFF"/>
    </a:lt1>
    <a:dk2>
      <a:srgbClr val="04617B"/>
    </a:dk2>
    <a:lt2>
      <a:srgbClr val="DBF5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F49100"/>
    </a:hlink>
    <a:folHlink>
      <a:srgbClr val="85DFD0"/>
    </a:folHlink>
  </a:clrScheme>
</a:themeOverride>
</file>

<file path=ppt/theme/themeOverride6.xml><?xml version="1.0" encoding="utf-8"?>
<a:themeOverride xmlns:a="http://schemas.openxmlformats.org/drawingml/2006/main">
  <a:clrScheme name="Flow">
    <a:dk1>
      <a:sysClr val="windowText" lastClr="000000"/>
    </a:dk1>
    <a:lt1>
      <a:sysClr val="window" lastClr="FFFFFF"/>
    </a:lt1>
    <a:dk2>
      <a:srgbClr val="04617B"/>
    </a:dk2>
    <a:lt2>
      <a:srgbClr val="DBF5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F49100"/>
    </a:hlink>
    <a:folHlink>
      <a:srgbClr val="85DFD0"/>
    </a:folHlink>
  </a:clrScheme>
</a:themeOverride>
</file>

<file path=ppt/theme/themeOverride7.xml><?xml version="1.0" encoding="utf-8"?>
<a:themeOverride xmlns:a="http://schemas.openxmlformats.org/drawingml/2006/main">
  <a:clrScheme name="Flow">
    <a:dk1>
      <a:sysClr val="windowText" lastClr="000000"/>
    </a:dk1>
    <a:lt1>
      <a:sysClr val="window" lastClr="FFFFFF"/>
    </a:lt1>
    <a:dk2>
      <a:srgbClr val="04617B"/>
    </a:dk2>
    <a:lt2>
      <a:srgbClr val="DBF5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F49100"/>
    </a:hlink>
    <a:folHlink>
      <a:srgbClr val="85DFD0"/>
    </a:folHlink>
  </a:clrScheme>
</a:themeOverride>
</file>

<file path=ppt/theme/themeOverride8.xml><?xml version="1.0" encoding="utf-8"?>
<a:themeOverride xmlns:a="http://schemas.openxmlformats.org/drawingml/2006/main">
  <a:clrScheme name="Flow">
    <a:dk1>
      <a:sysClr val="windowText" lastClr="000000"/>
    </a:dk1>
    <a:lt1>
      <a:sysClr val="window" lastClr="FFFFFF"/>
    </a:lt1>
    <a:dk2>
      <a:srgbClr val="04617B"/>
    </a:dk2>
    <a:lt2>
      <a:srgbClr val="DBF5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F49100"/>
    </a:hlink>
    <a:folHlink>
      <a:srgbClr val="85DFD0"/>
    </a:folHlink>
  </a:clrScheme>
</a:themeOverride>
</file>

<file path=ppt/theme/themeOverride9.xml><?xml version="1.0" encoding="utf-8"?>
<a:themeOverride xmlns:a="http://schemas.openxmlformats.org/drawingml/2006/main">
  <a:clrScheme name="Flow">
    <a:dk1>
      <a:sysClr val="windowText" lastClr="000000"/>
    </a:dk1>
    <a:lt1>
      <a:sysClr val="window" lastClr="FFFFFF"/>
    </a:lt1>
    <a:dk2>
      <a:srgbClr val="04617B"/>
    </a:dk2>
    <a:lt2>
      <a:srgbClr val="DBF5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F49100"/>
    </a:hlink>
    <a:folHlink>
      <a:srgbClr val="85DFD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399</TotalTime>
  <Words>398</Words>
  <Application>Microsoft Office PowerPoint</Application>
  <PresentationFormat>Экран (4:3)</PresentationFormat>
  <Paragraphs>109</Paragraphs>
  <Slides>22</Slides>
  <Notes>0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22</vt:i4>
      </vt:variant>
    </vt:vector>
  </HeadingPairs>
  <TitlesOfParts>
    <vt:vector size="27" baseType="lpstr">
      <vt:lpstr>Calibri</vt:lpstr>
      <vt:lpstr>Constantia</vt:lpstr>
      <vt:lpstr>Wingdings 2</vt:lpstr>
      <vt:lpstr>Flow</vt:lpstr>
      <vt:lpstr>Visio</vt:lpstr>
      <vt:lpstr>Portable Arduino Brain System</vt:lpstr>
      <vt:lpstr>ПОРТАТИВНЫЙ АППАРАТНО-ПРОГРАММНЫЙ КОМПЛЕКС НА ПЛАТФОРМЕ ARDUINO ДЛЯ ПРОВЕДЕНИЯ ИНТЕЛЛЕКТУАЛЬНЫХ ИГР </vt:lpstr>
      <vt:lpstr>Что? Где? Когда?</vt:lpstr>
      <vt:lpstr>Своя игра</vt:lpstr>
      <vt:lpstr>Брейн-ринг</vt:lpstr>
      <vt:lpstr>Основные возможности  системы</vt:lpstr>
      <vt:lpstr>Платформа Arduino</vt:lpstr>
      <vt:lpstr>Функциональная схема устройства</vt:lpstr>
      <vt:lpstr>Схема подключения устройств</vt:lpstr>
      <vt:lpstr>Пульты игроков</vt:lpstr>
      <vt:lpstr>Соединительный кабель</vt:lpstr>
      <vt:lpstr>Схема подавления  дребезга кнопок</vt:lpstr>
      <vt:lpstr>Двухсегментный цифровой дисплей</vt:lpstr>
      <vt:lpstr>Светодиодный индикатор активного игрока</vt:lpstr>
      <vt:lpstr>Альфа-тестирование системы</vt:lpstr>
      <vt:lpstr>Бета-тестирование</vt:lpstr>
      <vt:lpstr>Бета-тестирование</vt:lpstr>
      <vt:lpstr>Аппаратное сравнение  с аналогом</vt:lpstr>
      <vt:lpstr>Аппаратное сравнение  с аналогом</vt:lpstr>
      <vt:lpstr>Аппаратное сравнение  с аналогом</vt:lpstr>
      <vt:lpstr>Программное сравнение  с аналогом</vt:lpstr>
      <vt:lpstr>Презентация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Portable Arduino Brain System</dc:title>
  <dc:creator>Ponkratov, Artyom</dc:creator>
  <cp:lastModifiedBy>a-net</cp:lastModifiedBy>
  <cp:revision>43</cp:revision>
  <dcterms:created xsi:type="dcterms:W3CDTF">2015-03-04T08:58:30Z</dcterms:created>
  <dcterms:modified xsi:type="dcterms:W3CDTF">2015-03-11T20:52:12Z</dcterms:modified>
</cp:coreProperties>
</file>